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71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72" r:id="rId14"/>
    <p:sldId id="273" r:id="rId15"/>
    <p:sldId id="268" r:id="rId16"/>
    <p:sldId id="265" r:id="rId17"/>
    <p:sldId id="269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11617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42" y="84"/>
      </p:cViewPr>
      <p:guideLst>
        <p:guide orient="horz" pos="2160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A857-6C53-44BD-B236-E398556BC90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A07D6-2DF1-48EB-A2AD-CCD386F2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Social, Economic, Psychological,</a:t>
            </a:r>
            <a:r>
              <a:rPr lang="en-US" baseline="0" dirty="0" smtClean="0"/>
              <a:t> Spiritual, and Medical State of being good.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357DA-254E-4B94-8B7C-9C73F19ED9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8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48668" y="359898"/>
            <a:ext cx="9040988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748668" y="1850064"/>
            <a:ext cx="9040988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4756" y="1413802"/>
            <a:ext cx="256719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412518" y="1345016"/>
            <a:ext cx="7813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1285" y="274640"/>
            <a:ext cx="2232343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5214" y="274641"/>
            <a:ext cx="6790042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632" y="-54"/>
            <a:ext cx="8371285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339" y="2600325"/>
            <a:ext cx="7813199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7339" y="1066800"/>
            <a:ext cx="7813199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790428" y="0"/>
            <a:ext cx="9301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651665" y="2814656"/>
            <a:ext cx="256719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939427" y="2745870"/>
            <a:ext cx="7813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9152605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389" y="1524000"/>
            <a:ext cx="4464685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0309" y="1524000"/>
            <a:ext cx="4464685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5160336"/>
            <a:ext cx="10045542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6" y="328278"/>
            <a:ext cx="491115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692473" y="328278"/>
            <a:ext cx="491115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8086" y="969336"/>
            <a:ext cx="491115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2473" y="969336"/>
            <a:ext cx="491115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9152605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8950" y="0"/>
            <a:ext cx="992276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238950" y="-54"/>
            <a:ext cx="8929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16778"/>
            <a:ext cx="465071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8086" y="1406964"/>
            <a:ext cx="465071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086" y="2133601"/>
            <a:ext cx="9952527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897" y="1066800"/>
            <a:ext cx="3348514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0143" y="1066800"/>
            <a:ext cx="5580857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3157" y="1143004"/>
            <a:ext cx="5394828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84266" y="954341"/>
            <a:ext cx="837128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107775" y="936786"/>
            <a:ext cx="79248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157" y="4800600"/>
            <a:ext cx="5394828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995968" y="-815922"/>
            <a:ext cx="200052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06068" y="21103"/>
            <a:ext cx="2077796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23236" y="1055077"/>
            <a:ext cx="13741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236374" y="-54"/>
            <a:ext cx="992534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52389" y="274638"/>
            <a:ext cx="915260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52389" y="1447800"/>
            <a:ext cx="9152605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71671" y="6305550"/>
            <a:ext cx="2604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08EE68-B0FB-4321-ACCA-E801A3FB4B6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976071" y="6305550"/>
            <a:ext cx="3534542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514333" y="6305550"/>
            <a:ext cx="558086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238950" y="-54"/>
            <a:ext cx="8929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668" y="359898"/>
            <a:ext cx="9040988" cy="29929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smtClean="0"/>
              <a:t>Introduction to Social Work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8668" y="3733800"/>
            <a:ext cx="9040988" cy="1752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u="sng" dirty="0" smtClean="0"/>
              <a:t>Dr. </a:t>
            </a:r>
            <a:r>
              <a:rPr lang="en-US" b="1" u="sng" dirty="0" err="1" smtClean="0"/>
              <a:t>Imran</a:t>
            </a:r>
            <a:r>
              <a:rPr lang="en-US" b="1" u="sng" dirty="0" smtClean="0"/>
              <a:t> A. </a:t>
            </a:r>
            <a:r>
              <a:rPr lang="en-US" b="1" u="sng" dirty="0" err="1" smtClean="0"/>
              <a:t>Sajid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DSW|UOP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imranahmad131@uop.edu.pk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CRIME?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s://encrypted-tbn3.gstatic.com/images?q=tbn:ANd9GcT0iwNZXERPi22rIXX9EEgamLm0cE7bu9yRnvGLas_1kD1NAE5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257" y="1981201"/>
            <a:ext cx="5590704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MENTAL HEALTH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encrypted-tbn1.gstatic.com/images?q=tbn:ANd9GcQyfN54SR3Ims9nLEdPpXRgAhdKsCg4WjtbfW5XZb5I6wxoObq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71" y="2286001"/>
            <a:ext cx="6697025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POVERTY?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encrypted-tbn3.gstatic.com/images?q=tbn:ANd9GcSwu8rcOlkkKXKv2SCFNewLXKKAFEEW38IF3Vcxg-rVYo8zIPQm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229" y="1905000"/>
            <a:ext cx="7277221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371" y="274638"/>
            <a:ext cx="6045928" cy="4144962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9900" dirty="0" smtClean="0"/>
              <a:t>No!</a:t>
            </a:r>
            <a:endParaRPr lang="en-US" sz="19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6" y="4953001"/>
            <a:ext cx="10045542" cy="1173163"/>
          </a:xfrm>
        </p:spPr>
        <p:txBody>
          <a:bodyPr/>
          <a:lstStyle/>
          <a:p>
            <a:r>
              <a:rPr lang="en-US" dirty="0" smtClean="0"/>
              <a:t>Because human societies are not perfect.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feel concerned when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see people beg in the street?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panishani.com/wp-content/uploads/2013/04/Begging-in-Pakistan-290x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143" y="2209800"/>
            <a:ext cx="809223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 do not go to school and work as a </a:t>
            </a:r>
            <a:r>
              <a:rPr lang="en-US" dirty="0" err="1" smtClean="0"/>
              <a:t>labour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AutoShape 2" descr="data:image/jpeg;base64,/9j/4AAQSkZJRgABAQAAAQABAAD/2wCEAAkGBxQSEhUTExQWFhUVGRwbGRgYFxobHBgbIBwaGhgcIB0ZHCggHiAlGxoYITEhJSkrLi4uGB8zODMsNygtLisBCgoKDg0OGxAQFywkHyQsLCwsLCwsLCwsLCwsLCwsLCwsLCwsLCwsLCwsLCwsLCwsLCwsLCwsLCwsLCwsLCwsK//AABEIAMgA/QMBIgACEQEDEQH/xAAcAAACAgMBAQAAAAAAAAAAAAAFBgMEAAIHAQj/xABDEAACAQIEAwYEBAQFAgQHAAABAhEDIQAEEjEFQVEGEyJhcYEyQpGhFLHB8FJi0eEHI0NygjOiU5Li8RUWY7KzwtL/xAAZAQADAQEBAAAAAAAAAAAAAAAAAQIDBAX/xAAlEQEBAAICAwACAQUBAAAAAAAAAQIRITEDEkETUXEiQlJhgQT/2gAMAwEAAhEDEQA/ADHZLtdQzLdwjOz+J7oRbcz09fPzw3UDIBuJ67j1widk8yuUfuSiqlQ/9SADqPJjzE/TDyDhoiwBj0DFapmgs8yOX98Da2cqs0A6V/lF49f6YjLyYxpj47kNNA3MDzxrTqqdjPp/XbAX8GW3n13P1OLGU4RVfwq2hQQYM3N7jmOtiMRj5Lb00vjknYsJ5KTHt+ZGBXGeHHMroFvEpM+Rk7Tgzl+HaGA18rRqOxkmWJ58sWBlAIJJMmwPI3PTy+2LtrPUAeE5F6SqHgkAixPUdQMX9cYm41m6VBC9SpTQC/jYC3kNz7DCbU7eZcgwrMRzUqB/3MD7Rg2JC322zZBIaQWOogjzP2kn/wAuAHYvLipnDVIlaCz56mBVY9tZ9QMPQ7S5bMAhlcg7pVpd4sR/LqHXe9zyiN8tkstTo1KmXCrqIaEMgmwMgnwgDkIgnzOMbP6dO3x5+/l3Z+gDtLnZaAIAEbkmBYT7b+mI+wnAu9z61HEmivekGYRjakvrfV6qRywL4rn1WoHcalW5Q7N0B6idx0nHQv8ADbLEZQ5h/jzTmoSYkrJCTHXxP/zxPg8fq0/9vm3Jjia9Bv641Y42BxhXHU81gxGy39sSbY1bf2wgSP8AEemQKFYcnKRy8a23/mQYi44AeFoWHi7qiffwTt74P9teH99kq6gSQutQN5SHgeZAYe+FyrmI4ZRqMFdRSokqRINlEeoY8+mFROyRWZEfUs/FtNyvIEiwIP5YMaYvsJnEXaHLgpr/AA4ps/MEHdTYgGxvI84xHl6peirH4isx589/PFS6RZt5UljO3Q4IZcs9IU1RmLCAFBJb2G+KYnSoiSTy+wx0bhmWXKUkXeqy+JuhidIPIAwJ5m/TChlM9gMw6eN6NEmCBUqXFwflBB+uNOMdjc0lIsqiso3NJtdvSzH2Bw357imXpQrlmqHdERqjD1CgwfXEnD85SqGaDkVFElGDI4HmrAGPaMPSnDa6kbdfuPXAuuWDaognfzx23tn2VXOo1eioXMoJqILd6B8wH8f57HkRyTMZaZpnf5ZGx6f26/Y6Kq9CvK+R+x2/frjd1jFekJlWsNv7+mJ1OpQYvzw4ixDxKkdE8g2/X7A3J6YqZfKVHEojEdQpj64YeHVpUrAZkMwRIINwsc/mt54D5rJVWC6rkT8bCfvfBRHXOK5JUj5qbiUPOOhjmDY4M9la1Sqj0m3pQNU/KZI25gCPcY8p5cVKb09yvjTexHxCfNfyxpwCuqJWDOqfC12CzvHikbdPP6Rld4rwmshmrSRRG5nYdf09cQVc5So3dhq6A7eWKGZNRv8ApgleqiQffC/xCgqCa1SlTvY1KiL9BM+wnHP/AMdd/kXzXbKJFJff+2KuT7X1jVUl4BMG207W9sKWc47lKZMO1a3+lTMDp4ngbeuBz9qD/pZZRHOoxa/oukffD9c7eC98JOXTsrXK1DVerVd25u8hRayqIVZi8CT1wvcc7XVqzlMuzIoN31HUdxIv4Rvtc+WxFcF49mK6O1dl0yECrTRQJPkJO/Mmy9cVcxljrBuA4t1kE2va6nbyxttzyBrjWfESQ0+/ISTfb8sTEd1Yq8RZgYG0Hn6bkT54np5c1DI3k8oI/Ubf35i5UoalVY3aWm0yGC+UkTJ/thKDteqNSFxciPC1uun4o6g/2lY1J1ISrRvbUVkHxEfELCZG8GxsNsxlITQsyplCLctRBjnH3HnjxeIMsLW3g6X5mRzI6jnvK87YNHsO41SqVXpqAZchbX0nYz+d8PPA+1lTK6aTjvKKwqj50UWUA84jY/UYWspmzqU2DgSrAQWHmNpgkH1w0tQFakCYDx8UWm02BuPf3w8cddF5PJcuaeMlxOnWQPSYMp+oPQjcHyxbFYY5Jl69fJ1S4WP4ovTqD9DzixF8OOU48lZFdQR5cwehw9ohtFQHGjfmMLdPih+Y42HGYI8U+uF7Q9CueqeF1mxU/Qg45Nw7MFOH/h6m7rRrUv5qbuGZf+L6vX0GOg5ziyOpEwTb9MK9SjTPB8pUYAlKSAdbwP8A7ghPkCOeDey0WuIABlLExIFySIaJMYj4fm4UowIKM0xeJYsNrjcjF6vXgMgpJVRoMMWDgiYKuuxgmdwRuMDeIZakXc62U631B1hSQT8LqWETNn0nFfE0xdnqmqvTXcFhflIEj7jHROJNFMutm2WeRNv1GOPdncwaVekS4+LbUDIi15vBvO/tjtGTUP4SfC1wY5EWP5HDkG+WuR4aKCaVufmbm7cyT6/TEmZya1QAxIdTKOPipt1Un7jYiQZGL1cEW6ffACjVzAzWk0oo3PeSDMiwAmRHmOvlgUsUarFiLLmKQDMBsymQHUH5Gg25GQcKH+InZ9KiNnKY0n/WQCRq5MB0Ox9dR2aXniCCBU+alLKfKPEvowEHEXGMorJUU/DUGlvQ+FvsT9cBPnzNgOmrYzDHz5H35+frjMnm9KBdMsT15WG3Uxiu1TTqU3mx9d/zx5okaojn+mBInQ43mI7uke5Q28IAJm0Tv77+eB1XKVCbB2kTOrzPXzBxbpqliD9v3+eGTK8JXMU1ddMiQ2pZvMwJB6/QjD5pdH7s3SNJ0+Mgndn1cunK09MD+NZNVLhtgSoA3MEnpaw+82FxJU4qFUOaQpvJiGJ8hYLMk2AAJuBE2wOrL3h1sQRuVNwJPhBgwW56BqCxJDMQxiLuidxOhUrNIYxAvPIWEBTLC24tv4m3wPTgEG9ieXP9/wBeeHLPVPD4WB1E6i27crRANukc+pwO8VVwlJS7+W8dZ2UeZgCcACsvwoIb8vzxZQogve3tg7kOzLPUCNqqvuadIrC/76r+FedgDPI4ceznZUNrOkZfu3amVVdb2g6hVeTBkRY4RxzlKxELBVTDXG4E3E/niz+JSeumWPkbBfvP0wQ/xK4eKFcaWZhESxliQFdwTA5VVPucJa5mCY57+uJ2uGtMyHIgXEweckwJ+3/mxrnmCxTmbT6RMX9b/XAKhnCLris3EGLlrmf0wtr1wNcQzmkMT8TMdtwsad/P9cBqzlvEb2AHoNh7k4jZ2aWMwLknn6nzxFTchdfIR/bFys7KuBysr6R6TJn2b7YZezfGFUtSquFmCnmZII9948jhO/EfMZ99vP8AflivXQ1ATyB/XDTenXsxBAFiCPt+4wDVDl31oTo5jymcKvZntF3ZFKuZQmA53XYeInlYX8sOtajvzB5A/l64faRhaAcB1aQecfu+IKnD5sTPt/fFHs1WC1hRZylOqfCRHhc7C/I7epGHGrwPmK31Qf1xlY1xuyPxTKGkhcESIgEwJO2B2X4gP/h9CgRMlTAuSNZkxyEczbbDxneAakPeFHUXIYaRa+5nbCZl6vc5akpalojS5KtGoEsA7RKQWttznBBkHZrhFSlTWT3gVApYbGBHtilna5p1K9p/zamkHqajAD6nBWvxQUgwIemI8O7q/kCom/KRB6jFbNUFeu5NlSpUusMdZdgCw5eEmBudQPSd4woVWyZfxM6+elBb3aSfyx0PsH2ikDL1Hl1jSx3Pr9fqY2PhS83kPCb+E/Mn5X2nz5TiqJQjTbTtFvtsfMEX2OHobd/pPrA2n9x+X28sePl43tjn/ZTtqKx7pyq1E2JbSX5ES0g8tzPKSRJ6CvEnVRP0j6b4FbePlA6tM6Yi3M8gP3ywO45nFpUWZjABBPoPE30VWPtifNcTIGp20jqTHsOvoLnHK/8AEPtKa47mmCKZbSz/AC9dE7FjpkgGwUDcsAqbn6AsRI8Ti3SSb/TB2nSTREiAIte+wn0MAR+t4+E8Paq2lFLfpy+/Tn7SJeKZJqTEbeVuYMEf8T9xfCiQfVpYhtj5Ri/lM49KdFWpT1b6GZZjadJE4groXNwJN5F4n9f6YrBXAgXAMbbbYrZadJNBmJaoNPIk/wCnK3A3GsqwBYnwhiADDExcT4mw1Bo7uNIWZBB59IgxYXgbCwizOfRhpjSFY6ZJ8V/GSGmSTcmZO14kwcL4f+IY1asmkpiBINVuSDy2k+YG5kZra5PJNXHeVGNOjMTF2O2mmvPpMRPU2w0dmqFGqjKngRGhqQ1LU1f/AFSYcE7xa3OLYiy7hmJddNVG092QNK09kNMKSuggfF5EcsMVbLoWDg6XFg62aBtfmP5TI8sTclzFFS7LUkJ7tQVclmRjueeht0O1vhMfLJbEeS4Mk1tD1kKupjU6lZRRcTe6m9weRIvgrlc86KDUXWJjWi3A6sgvtzWfRRjx6K1KxdHu1NQlRSJ8LuDB2YTUWQZEi+2EZL7TcJpVYp1c4abmo5Q1AXBAApNzEEmmLz8u2Oe8S4W9CoabEEg2Zbqw3kHzx0ztBkGqU6FeADpfx7rFQmopI3W7NO4gzqsYAZfhesNTqHkDTBCzIBLWXYWEdZxjlnca6sPFjlhLO2vBOyfhDM86gLeWGPLcCpUluaSDra/3nEuTpMFVQdlAwA45w6u0gMgkGNRiT0nb7jGMyuWXLa4zHHiC1TI0GkA03/8AKftvgZxLhtJgFKKV/fTAB+zTBaRZwKzkzT1Bgo+W4Nz6TgvU4LWpZepUlpUTE26fpi85rqpwu5uwL4rw+mEhQFHnYDAdMpopq6EMjbxyM3H154hz2VOh2q1tTAEook33uCIECfWcdK7c8HoZWnSZDSRoVGpTp1qBAdVmbRBPQyTa+/jmvrl819vmnNc1lgyzaPyxb4LxdxTOXZrrenLEagLmmSPK49MT18toeJlTt6f2/e+BXEcoV8S203BHXl6mf16Y1c5my7MaQnfe0yOf1x1js1xFc1lUqm7HwvFvGtm+vxejY5NkM2K1JXCxaCOjD4gP3zwZ7I8RrU3ejRaNfiAtEjwsbj/bhU8eK6LxykPw1YqyoQh8TAsB1sAZtbY3IsccUp50gs5J6NWoibdK9A7jzj0646bW4jnadJnqGnpVGZvADYKSbWnbbHNbt/mR+IVP9WixTMUvW0n0cQepGFFZV5TzKitl0XSqO4Zu6qjuCo+YKfFTvYqSBOB/aCqBmatVHZCXhXQSrC0yQY33BkEY24XQFXM6tLOpqIpjQjKNS3qUlsUa0nyJ8sVMqiPUdxGlZJanTZgGO2umbRGoEgdCOotGl6vxCvRg1aNiP+pT2YdYup9iB5DEdbjNFlLbEDYCJPKRy9dsDKTspJpkje9BiV350mOoYM5ejVcoKYQ1tAd6wpCaSsZphRECoU0uXPwh7FYJL3SsinR4BWULXfQZAcAuF06hqUvr0iCLwCdiDG2CNBs9QprVFdUotIUjNIqE3sIqwSCDI3scMGW4GxVTV76uEkMrVGeSRM6jaOoMC/lfyn2cZqNNKwDQSxm1NZBnSpOmeRIvuYE2WwT85nM5VkNmFfrozFNiZ5Srl232E+mK44RX0FEp1HdrHSGJVegGmRJiTbYDnczxfsloPeZYwyEnRuDEkFZ2NvhYmeR2UwcM4elfu2VdDKshGJVXI8K1DFyrNMsLyI2bUHstKvA+KVcoXFRXhljqRuNjZhBNiRHI7zDmOM96xLBoUbE+IqCSSfPxNttYDbDFl+IVqVGnR1TU8a6GFOokd5Penwm/xUgm0LNgBNjMtUplan+RTBMaVoI7O1oCq4gb3giLCCThGD5SvTMvSYMpiVG4A8XiUiQJBE8xgfmAQ7gX8R2gje378sOVbK03dGZUSqTpDU6SsrkqWKsjMe7OkFgQWUhTZcQv2eoliprqGHiK928qGLAaidMmVbkIjzGGEbqcxUWmDEmC3RRuT6DzuY64YMoCGSFanlgCtKoCIUgkMzyZAYzDbSTNjOFvIVylKoVHjrRTUnkOce+/+zBPI1aypoVlQbCJIjbY22tiKuQwvwuo5DCpDoTpJWYmxB6qYEj0O4BBHhK1KnNAymGXmD0sLg7g8weWF3I1q9JSEZWHQg+EdFAIkD+H6chi7ls9mS61QEJHhlCF1LNxDq1wdpNjPU4nhR2ytBk+Qf8AE4qcWy+lhWVWRylQEqF8R0hwGBsbUjuJ6HEPC+J94gLpXE8+8HWCIRlIINiI5HHlVFzS6KaFTPiZ6cFQQyk+IeIkExuJF9jg1BvaatkarpTy4AUIyaqg5ohBKhTcMYA5gC88sAu0tJ8qsjLu6qQC6kaKaE+JtMyIWbAYeMrRCAKLACBN/rjZ6TXuGHSMO+KZdtMM7j053TqaZIvghK10ggR54141wc0SXQHu+Y50/X+Xz5c9pNPK5nSIjHHn47jXdjlMoly3C6WXOpVlzbVufQdMG8zlA1F0qW1LtgVl85TY6XgzaMBeO5OmsmnmGUQdQ74uQeXxEx7YJvsqApw5alSnSuSzhLAkxPiMC5hQxt0x1Q16BDhcvUbX4XVaJDODaCXjVudzhT/w44aapeugGmmvd02OxYwXI9BA/wCRHXD5Uy7gSdwJJBxv48bI5PLlLdOK8WyRQvTKuuhjAcAMF3WYJEleki2+BFRBEEm31+mHvtpWSpWDoxaadzB0kqTMMbNAgEjCXPL2ONZXPYH8ErsjPTHM6on2Yfb64ZezGZK5+geTMUN/4lKx9SPphYDFa6tG4IMRsADy2+H9zgtw+tGYyzXH+fS//IoIw6UdrfLK4NJgCrAqR5EQR9Dj540vTYMjEOJAYGDGx26jlj6TVrjbcYRqXCKNbhaPUp63pJVKFbOIqVPDIBJHkQR5YUulZY7cw4BXpGrSD0oqU2LLVS2opLtrB3spuDPlzxrVyVRVDy1db6a1FzrHK8bbbEDbri9wzIJWzS0aBWTTcK2oxLqaQ1AkmB3guZNp54E8Z4NWyNfRVU03ChgyvAKEsAQ6kwCVazdMUmVLw6lTzFVRUqBkEtUL0ylVEUFmhksSQNIk7so54ZsvmPCcyyuKpJYhY/yywJhSWnw+FYIA8GAXDOKVO7zLUW1v3SUwXpKWBqOFK6l+IwGYH+QmLYP5jLy+WqFRoqygIX4g66gZmCYDbdcF6PGbuknBuLDNqxeBUSBL6mQTMMiU1MHwmbje8g4lzGZCsVprTGr4mp03Vv8ALKkaRUaQYLAnaPqAXZTOUsrSrvVZi0lFppo1Ky7M0nUFm0qIvGqZGNTxWtmwrVI8NVVQAEQGV9QgDaVQiPPzwJ+6F+G8V7/Vq1KytBEhdUfA2oQQQJBvcqOTRjTM8Io1F76lLZimXTuqUS5JLUiSW0og8ZJiNI07gYBZMaMxURiQNMCdlU1ULWJgTI+hnBLj+Zpoo0ONTudOpWnwqN1Sf4hBJO4tF8H0PMvkKyK72DswhCmjQSZJOk2UjxTdbTG+GVuHPUjSVQAVVUFiG+OFbQill1qFJgm5+EbsE4ZUruKbKGqGkNDSjQQG1ATINgQoJGzeQwe4NxjuGWlVpMlNqhJYNUOinB0oKexhgPFvE2nBd/BNfVXL8MdQWqmRqBdvGJaSIAJVifESS4iSCAflQ+H9qK9CkFFSroLMVUVqiBdifhN7nnt74ee1vGnpWRC1JgHpswiVjVs3lpMGI1C0jHNgxO1IOvLUrNHW6kb+fTDm/pX/AE6Bl+HE16VGGbRTLtELpLb7+bet8NuS4PSEag3nBFve/wBsBeH1SOIVRpLSkWIsAVM3PlHvhrZx0Yev/pnGd7aRqMnTUwqkjkdQ/LRONfw8NrpgA81M6W2ub2b+YD1BtGpe+5/L88T0qpJCrBY2FwQPMxfbl+QvhK4SZJHdvBABP+YpVAQYENYSTAA6EbG2GTL0wogYiyeXCLFyeZO5PX+2JKpK+KJHPGkx0bfXq2NxjZxq2JU9Vjf0IIPuMValPUNSEBo3H5HFOpnKqkBqZmd12ax+hxR+q9mq5WNaFx/FTEsPVfi+k+gwr5vhaVhUbLrUVl3pvTanqP8ALqAE2Pl6TOGT8SJi89OYx73jHY+5HPpP9sTeeKrHePTmOZ7N5oGfw6v/ALysfUkxhY4pU0nT+HoqbgFdJBIMGNIgkEe30x2LimeK/wCrSpKNy5BnqBfbzwgvlKNVqndU2zDVGkmiGppP8RaoSGY9VUep55/jjT8uQt2D7UU6FDuXBOlpQgEhVaSdUAmNXQEy23MNFftFlQR31bVMQO7cJ9I382JjywA4DwCpRJqUg9JtMaWKtPOBAteN5vG2CWX4hWqJJps02jumUgnk0krbmQfbF3bnuPIZ2u4gmYKxcIKgkMjSCP5GMWgwYN8cxWpYR6+17469muDtW+WCQQdIAiRc7b354TONdgsxQmpTAekiyRq8Yi5OkKBAvsScEicsaTqmUepVRaQZyupm2GlRqLtvsqyd+WLOWzGmpQqNJpirTaQOQdSfti9wPhz1mzBU92Uy7ggBfFrtpMDYrruL2wOy/BzIDNeQFADEk7iwvy3Awuyd14XxWnXujAjcDnHOx/ScLeXqVMvlFQwl6sk2OlqrssHlKkeYttiPszwVqSzUBkx4QCQvKdvriPtLxGkjf5kqDMahH0nGe+W8x43SdmuJwXNJih1KpIZluSYYsLghUcT0nzxJwzIkGtUr5tWZqZVUpv31QXLksXA0ABWHhOoy0bGa+ZopMrpYFtTeekCLHeAz/U48zmQYtIIV1BLktAhdxtF5UAefri0a3V3J8GFN6aQzOhMKKbAtWs1SrqIKlNGhVI5CL3nTjXC61NgAVIoaXSkGQOgYkhWUlWGnxIJ3CqRzBT6nE6yO3dVqirMACo2kdABMC2LWT4qarTmGipIK1wAHBiIcxDCOZ6kHUDAvuMurwnFGc6SoDmtLFacPDVCTEGNibX9Di9xLLaVLjWVIGlWAVEhvFFzHjDEjYhhJOI/w6me+Qx8Xe0V1qdr6Z1L6CdxtOIqVLKl1FTMgyRp1irCkn5jUUBR1P354Q3u7ecPXva4ZTGxBdR4mHiGoJAA3Ec4kxuLfEqtXNDQpVsx30wGABA009NIMSLOCsk3IMTMY24pSZaooUnpghfE1Jiz9IsIpnkW3vYc8R8SBolXgF2hUUeEDSAFUR8KKIMDpvJnDKjHCcxWq0qah47tSVUQNWo+OY8Ji8QB4SY2nF00+8oN3rECiKeltMAE+CFVrqp8MybEDphNyVFsuiAEENcgyZ6tCgmL7xyMSRjzN1qlZ9OmIAg3MzswPMEfntM4ZNs9xMaDJkAOoF4hlKJAP8NOfqPLEfC6NQKVCoRY/CXNwNwu23v7Y2/8Al2s8oiF3mYA5aQJk2AGnnzI6xi/luHVlRQrvRqr4aiEvSkKFCNqU+ORI8on5pK4ODqZ3u80lcbVEGwknUIgDrMW8sM1PN6hJFQeTIwP0jCFUqNUy6wYNM6bbwxlSfKwA9Dhv4PnTmU1NYL4XAN2cDxei9BudtheLF41fbMA2DCP4jYC8c9zvvYfbB3s9lxp7y0GQvOepnmZtPkcCkBMBQRcAf0A/fthmQaFAXxBbEbe48/L8sGMXG9cTz25YrnPFB4gSOuJVcPdDcbg7jyIxpWcGxxopVTj+Xn49J5g4spxig9u8WT54FZ3hK1CBNhfwgQP74pP2YTqRHQ4D1DAeFgtqVzMz+4wA7TZ2pTYUaZ1VWuQCYUE2J/d8UV4O1Ik0sxUUja5I+htiBchmTZKrw8kulJVLDa9SPW84AgbgKWqZ2qsn/wARojyVefsMG+HcRpqAmXpNUj5yO7X6kaj9MBafAnptIoMzH/Ud1M+4LNielxylSOmTXqi3d0l8KnoSeflv5YC2ckzpjU66I/iIAnlfbEjVEVTUqVBAEzO2FXheZqV60V6sEX7pNkH8x5G/O/lipnc8MzmFo0BFJGEkfOw5kxcC8epwGcK+ePgNNiNWwI3na0ffF6m7bMoPUjY+xwBDg5hQBamsT57YN99GAaLfAOyNKiKhpu81CZ1qpAIkARAkCTueeGCmKdNVkrrCgFgumbQTHIE8pwK1jxAVSBLEgRYEkzfYXxlDP0asmFN+cH8xhahaEG4tl13rIP8AlbFc8bypkGtTI5gmZ9owO4hxOmjijSpoW52ED6DfFyllzpLuiiIPl5+lsB6VMzwrIZj/AE6RkG6rpI63QAr64FUewuV31VXVyWCu8qvMRYatzdtXrgpnOOIwdEWwBDQB05/u+LJzyrAgACd5/pAwqNAGe7BZNqZUIFJ2dTDA+RmPYi+B6/4S0Y8WZqn0RB+c4ZM5xhVUk6Yjr/bFir2loqPi26Xxnnl6qx8cvwt5X/CvLU2DLWzWoXBDohB9UQH74IP2VQQWLVNJBGsIxkGbnQCbj5iceZzt3RUwPzAxe4V2jp5gwkE7+3XGf5Kr8WP6UKHZalTqPWWdVQksCqRJJJgd3IuTgDxrsc9R1fvKmpRE6VaZYtYLpCm4ExfSJvjpLadMzEeU/bAXN5ttgrCeaxb9R6YuZZdouGH6cu7TcLZYRWBMH5Dr3JNptuTb2F7e9m+EV6lVWC+BaYCsSGDeIkHwkx4iZEkrAmJw18R4QzOtRySy21Dcf7kj7jrgPxLj9XLrFPTOq/MadiUPIbWIbaBEzisfJvtHk8OuYbKGUWhTqd5VValUoAzsFEAMQFnlvME3A62UamWzOUY/hMw4D3eKfeSwtciw+uA+RRM1mGrVGqOC3jZiznSTOlQSTpW3nBHPYjl1y7VaoUZruVIFPuHZJidRIkSJ2bnB6Y00wtQZJ+7dtQlHEOPLn7jce+L+QzH4R3K6nBW4HzCZRh9dxbfFSrTB2MHqL3vzFvfa+PVqkQpABUyp6D/+TzH7Cpzg/wDAMwKtZAp16QSWAhRuQLmZmLb8zhiqZhUuXUdQTuP64VOwqeCrU06dbaY8wNTGfTRf+mGGrl1mCoPn1w8ZqNo9epTcgpUGrkZ0n67Y8zRcCSrH+ZBM+oFvoR6YhbJqdhjejwq+oEg+WKUXeIcZakxirSBvaprT7Mg+04G1OPZmp8OYy4nksN+eOipRdRL1SFHU/wBcLj9r8u2ZGWoL3r+IvUgFaYUEkz1tAHUjAW1DhHZyvXcNmKzGkL6R4S59ohfpM8sOwUAQOXTAPsvmJpiozS1UkgE3gHf0wQzec0QP4jHpzOJNu6lrnC52j4UKgMM6nmUYgkdDHxDyOGGrV2HXA/OuJI2JwFSgvCq60u7y4Tu3gMykipE7aTaPMMZwe4Vw4ZSntNQjbphY7YZrOZSKuWqHuWs66QdL9dpAb1iR54Wsn27rhoqEm94387HAn2kda4Mhks1vXFnO1XM6cKOT7e5Xu41OvUsvP2tjKv8AiHQRfAVc8hqgeuEr2i3x8tQp3Yd7W8KqBcD5ifsMVaGZWjR8N2A3wD4dxVszmGqMyvVK6t4VVBAAETaT0wYp8Or1zEUwux8R9bQt+X1GFsbWOFZ2llqT5qufPzY8lE88A+I9pqudP/UFOlNqaMJ8pO5wz1uFAU5aoaZAs0aqYFiBGmRtdiD6Dcc5ygpUiKraK1KoIJNMTKsZZQRfzJube5tPuNPxFUVmJeSIBtfbfrgXme1TTMqD7T9fbBxuGZc3FGl1kIon3AxZo0kUQqqo6AAD7DE7PdKeVz75motPU5DG5B2X5j0264Yv/hdPnqb/AHMf/wBSBi6Dve2IDU8xibyUteUMqifCiL5hRP1icaNl4YsjNTY76CAD/wASpH0jHtSp5ziJjOFo5bFipxDNaahpVHZkQnTCkWmJAuL2meeK34jP6e8NSkDaQA1ieQJIk35dDiOoimJgwZ2mD5SDfFjO5LvvFrIRZGm2ljfYRJ6FpjlHTTDDHXSc/JlvtRzvaLM0mU1gKiMJV0YEbxIImY23tz86OYzPep3oN5IIOwN+loMjEnGzVdBRBnXBMmQo5N1BIlRzIJ5bKvCqmlzSYWYwRMXG4n2IwZYf4jDy3+4YyNYUkknSii5HPy3uSTiw9U09lpw14KrbqIaSDtaTyxROVNdlprBpU4kg/G0GYvsNt7kk88ejg+caAKdQBRAkESPVdxjT4xvZs43wRsuTVpDXS5i5ZB+q+cSOfUj0ZXE9Ohn7jDv3pxSyXZ6m+apMvhOsMUtpZR4mheRtuPpzxlK09TNkMh+Hy1Cmdx8X+5jLD2mPbFyhm6cRUt0ON+JUGZkAjSDq8+cjFd+G3F7Y1awWy6U4lbjEHEuMU6I/iY/CiiWb2GKfFMx3ShVuzQFUbk8sD3yRpoRBL1DDvJk9FWL6R7dTF4ZaLvaPM5jME983d0gpY00YaoEm5mJjpbzjEPZThf4bK1swyhC6eBeYU+KTOxI0kDkN7kwarcCppTevmPBRTxNT/wDE0+IKzG5XVyETeZnEfa6rGUdWIBYSxB8RJI1QI35dBP1VMPyWbhcsgm1FTabSoJ+5ODj1i7U9R+Uz6jn+eECjnmqZdWU6KmXJA02OglitxzAgXnbzw0dmM62ZWm9TxGSC0C0Md4ETEdMIbFc5xGM13Z+WmLTzMx9pxDm8xD73iPfAHM5rXxGreQCFEdQAP64ucRcl2iZn/wB8BbW2lmIBNuXLa4/XCf207KK6mtllAqL8VNR8Qj5RyPQCx5XsW7J1QFL9In6CcSE67qNvvgTrbhy0m5zA5HG4oT8wHvh77X8Fma1NfFI1qOc/P/X1nrgHlODBiNf0G3154Eeoj2HpOaoEeA7sRHhmTYdbCek+WOtpmKS+AGNhtYeXrt9cc14fUNMMDIkwHWCAeWq/ht1jynBEVqqjTVCqzCVC/ItxqJJ3a8fXGGdz95MZ/O/0vHWraMdo+NCmCiXMQTyH9T5fXHJuL5zSdPnYRtO9h+WDHHOK6RpkE8oO46nCnnCWaTfG0jK0/dnM2TlaZYgEAjcHYkL9QBgmKu2Pf8OeKZH8CmXzCBX1OTUIgHxsV8anULQLwMUc1naZZjT1Kk+DVvE2mP8A363xOWP1pjVt388Qu52/f2xW/GcyfTEBzk+Q88Qrayak/vbGr2ZlIupjqCedxa30xF+MMEAnTIJsBf13xE+bJsP7/fD0W0taqYI07/vliY8TJpgaJdRCmwQjkWWxJHQQG5xtgY+YgwRPrjd66+nlfDm4Vm2SbktLEyxNyT16fToBsMBOO8PH/UBIM+Lpsb22uB9cE2qrc3xDVr6gR1H7OCW7F1pe4OjpQGimWeRCs0CGmTzvzi2/pg72l4xUyiUFoFldwzVBCtbwhesDUKgHocLAzrhiUYoBAEaT8oDG4O5EwPLnjRmYksXZidyzEn6nl5bY0ufxlMa6JVqgXJgesH+uDHY2nqeq+mAqgAkGST6i8Bfvill+GBLhBqPzFpwycGy0Ub/MxJj2H9friMO22l5jG+0/1xTz3ElpLYF2PwoolmPKAN8QcWzjKdOkjoeR98KnFOM1ssFqIFLVJkMDOm2kSDYbmPMY1XoQpVHps1bMf9cg6KYMikp5SLFzzIsBYTcmdeO1ERTUTmBHSSoO/WY9cI7duGLTUpAHqpMfRv64scc7WO1JX7k6ZVgTKggEnfnvuOgwbG4L9reJ06wSnmKppo7TA3YLDaRa5JtttPPA/jjtWpl2VlXUdKsCDpDEBmBEiwsDsPPAnhXF1zeYotVp6HRZojXIJ5tsJIEGOVjfB+vSLoZ+Vm5zPM/efY/RVO9lzgoCtB+ZT7xODPYGvPfaPC9JidJ2IcD9Ub0MYBVJVzp3U/advvi72TfusxV5CrSYn1DKR9AW9pwjaU65ObZhaW1Gb85MHnAv7HBjNEs07dbb/wB8L6H/ADdRHMwehn9j64acnTD+JbtYH1P7N/LATbLJc3sRMfX+v2xb4Q41EcsQj5ptII/fPEWWqBWAPPfAIMZ/KAggW1fsjzGEjO5BqVXSbLaP19/64eKtcCDPP9/bGuY4etdb9LEfKf1HlhHYTqHDKdavUh2oslMHv1aR/CKbIbMJE8rc8VO0OeFGgtLW1SoZ8RAUXYsxVdlUTpVOQjE/EqL5euwJ8DaQDuCb2PQ7xPn0wncSzffVmY/DML/tG31398Nhl2p1FJBaCR16/rjRwL+EsI35i/QeU+mL2aACH6D3/Z+mPMi8ch6/lgC/lxAAta1vtiwJxHRreWJ1adhP3xC2pnG6pPkMRsT0IONtDYAkfY8/0/f64iBA6Y20bXnGrnywg0qVPMnED32tjaoxxWrVNPxYZMLH3xDUqbbYlCzcyJxp+GHngCFq3n98aaj1xY7iDtjNGGTtTif7HB7gbf5UdCeeF/XYwL+kYzKI5OpGK1BsbwRvpI2OFhxWpnq01fwsJwL4zwBK19N/K2BnEu01Wmv/AER3nUN4fOxEz5eeKvBK+azR73MHRQHw01/1T589A6fMbbTOtU0ynYmglQVagDxdUJkE9TyI8tvyK323zBr1KdICZJMdYIgemHj8WWJFySPTCJmQH4gt7KeXlLR6EwMIr0t8R4CAtErGpTomLgxKsPdQPPVHPB+nUmiSzSRFoEkgWnpY8umBncBg6PMMdW8QwbUpBFwQRI5j2xcpIwR5MkgQf4wCYbfeGv0PtgLRNzNKGLfX3xNkaRFVb2Mj6qQPuRixnFEsPlFiYsBtJ/tfA6vWIIgxpiOgI298BrTrpO0AWjle2DOUDBe8pkaltcTImYjpI/LAHN1ZlgPC0Eeh/vI3wV4FV1grcGAQf0+4xJ9j1KstWm9RQBAgjmref9f6Wgy+VDHUJIG3tipTfQCxEHYqNnA5HaRtztg9wjN0qylUs/NDvt9/UYZRBUyoOxPp+mLHDaDXEn28v3GNnBHLnFvz9f3fE9IaGuReI9eY2wKeZ3haVFIZVMiDOxHn+7G+OQdruzj5CqpILUXnQ8+V0JA+IXjqL8jHZ8xUKsCfhO/l640zwSqhVlWpTaJVgGU+oa2BGWO3BqFBqsE2Rdh+Z/L6YM5fJiLRGOktwXJGxogA2GiUg+1o5388COK9iWKMcs4cGRpe0HoSBH/aOWJqfTTn+d4qlM6VXUfoMXuE1q9cnQAAN4UQs7AsxAE+ZvirW4WFrBc1Tak67gzpYcjK/EJ5qY5ThsoZTNvSVaeYyiUlnTTpoKcg730sRM7hlPPcTiuGfJX4zxM0Si6u8fxd4CmhbRo0k+I/NMqIgROCVZFVKDd4jd/SWqQpk053VuhGKXE+zTA6qtabt/OzA82abtJJLc5FhzF5gimNKCxgEnc4VkEtMN9rycRVMuxvGL7uixLAFjCgSWY8gALk7bdce0KyMxp3DrurqQfWDbmPO+JWD1srsb2iRH9MQVTpExPkov73wxVcqLbemKWYyDE7eHeQ0EWFvDy5X++CDQLlqneMbQBuScWTQxFm+H1FiCSDzGshR5nfEPc1BBGs+xg32kCfqMBJHQ4iNPrGK9bP1UJDKLc9LDFihn0I8bUweg/9WHotuzauZN/b9MaPW/2nEgpETJt+/PEFWlzFuk4hquZXMd8wpuoa0za3r6yMEq7aRHl7D0wN4GsFyLtYe1z+/QYziebVd2BItAv99hfGuPRxBmnAJYdDhOymXJqNU/m3Pl/bB3OZolSAInzxFwrJBw0iVnn6DDU1ylXWxa2kX9fO/LyxM2dCLUXTrV7pFirG7gE9ZLc9z5DF1uEqoIFp/cYCZrLMRDKWXb1AMj3kT6gYVARxHM6kCae7QHaZk7XO5OBWYpxygeWC2eouqjQheNixggdJ+b1JHvvhX4jxQ0/C6MH5BuXmBER7nAm8CWRqxqo8xLL6E+Iexv8A8jgrwZ4e/MR/T7451Vz1QsHBIYXB3P3/ACw3cA4ktb+WqBdeu11HMeXL81ZU45y8HWpRJHUnb98sUHy5IkEhhtEgjofTG+a4m4SUOlv9s4H5fjBqEhoFROXIibkc/wCmFKs1cF40HHc5ixNg8wDvv053xfzdPu+hi/QjzvhMUCwNmJ2i0dcHuG8R7s91Xk0z8LG+nynePLy9ZoQZfM60gCZ6ix57focVs5m9SdJ3j6fliHgh0VHpySskg8jfYHnf88XqGTVqu3gUgnzZt7YDV8jVJUgqTtBjbf7eePM+5ydIZlVLksgr0xcuhIWRHNJF4uAR0I37Qcd0TSyyq9RficqWSn5BVu5HQe/TEvAqNdE7zM1HdyJCPpGnzKqLHos29dglTtVwhczQcATUoksh5mN1/wCQER1jphPGepKqMH8MRaNxuDHMdDjo9GYL79ANptH3j64XOPdkMvXE1ADUHzizHf4osV9dsReE5Y7LWYqNm1Jy1KpV0EBiiyATcAn2P26jChWydR3CFGVjFmBBjrG8Ye+z5rZMlOH1qJVyzOjONwANXwmRA6zzgzi5nO1OZqpXSpk6TalIFQaQwkBAykmZAg7CIxTLRNzfZjMtpemwOkba9JEHcEkCfpibs52dzhzOt4JVWL6qgYkWJvJE2B6wJjDPnGqso0FFJ31XiekTMeeFTilWvlnWnSZhTDu6BpsDEorD4lkuORhzIE4MbvsZTXJjrFZgMHi/hBt1BOwiD9JE41qlFIkgTtIN/SBf2wlZKpUpg+M+KJsLxtuDiX8S++o9BIkjnbmPbE2HMjj3QuSNh8UwI35Yp5ykhCkVANexsQ0iQb+XQjcYDHjNZmsyqYiABLDpLSfPEdPi1ZYHevafiJIv9Z98GqftBTjOQ0prKFyOgIIHUwZj+vqcAaGYCjw5YHqZJn/txpWyhINQQbwT1NhF9zcW5SMFeGLXpqR3Ja+zFdK/7Zm55jyHXD6Lt1Ku6gwZ/LEZYdLdT/fGYzEtE2XzSqtUybRAPOZAAH6YoHh9SpcKV8+ft/XGYzGk6Vi9PAn2tBiZPLBzL5FUAAjGYzDUn/DiOuI/w6xtjMZgIOr5FVHwiPPAbtX2fp5jKuCsNTBZTHzAdehFj648xmEV6cqpcOBFhvf2xDVo93DTBF1IN7dMe4zCjCzQxw3tGaw7t1AcA+KQAwAkzNtUA2G/IcsaZuZDobi4I/fTGYzBlNKxytHuHcUWsniADgDUPtI8j9sGUfUoHIdT74zGYGsWMq9TT4G8MzG5W4kr6ifD54BcZ7X5jS9HL2mQ1WPF0IWdrc+WMxmHCtX+zGbr0AtPu0qQfCxXxdbmYN+ZE4b85m2chXIFvFyHU4zGYDjcVZgyVUWQRLMf4o3267SSfJe7SivUOhSq07alDkO3XUymAI+X7nYe4zGOWTSSUr1adWmwSmhLgWYmyjaZJ3gxA64JZbLWVajVHZTMu50g8iEnSN7QCfPHmMxcu4wuMlbsHPiNTSP5UAPO0tqMX6DAVGVS9Qsrw0TVXVtzncXmNIkCNsZjMPFGS7w7s2TRWrUoVNDjVrD6gBNh4CYtB8VxecVcp2bGq7NU6hFNuhsDP2xmMwXs5OGnE+DpSCllqrJMKxAJ35aJvEx0wPp5HxD/AC2g/NUMAe0av+w4zGYd4TJsZytLuWmUIjSAKSEA85FXUJ84GPPxKIWPeElmJNgADYWCAKBHTGYzC7VrT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xQSEhUTExQWFhUVGRwbGRgYFxobHBgbIBwaGhgcIB0ZHCggHiAlGxoYITEhJSkrLi4uGB8zODMsNygtLisBCgoKDg0OGxAQFywkHyQsLCwsLCwsLCwsLCwsLCwsLCwsLCwsLCwsLCwsLCwsLCwsLCwsLCwsLCwsLCwsLCwsK//AABEIAMgA/QMBIgACEQEDEQH/xAAcAAACAgMBAQAAAAAAAAAAAAAFBgMEAAIHAQj/xABDEAACAQIEAwYEBAQFAgQHAAABAhEDIQAEEjEFQVEGEyJhcYEyQpGhFLHB8FJi0eEHI0NygjOiU5Li8RUWY7KzwtL/xAAZAQADAQEBAAAAAAAAAAAAAAAAAQIDBAX/xAAlEQEBAAICAwACAQUBAAAAAAAAAQIRITEDEkETUXEiQlJhgQT/2gAMAwEAAhEDEQA/ADHZLtdQzLdwjOz+J7oRbcz09fPzw3UDIBuJ67j1widk8yuUfuSiqlQ/9SADqPJjzE/TDyDhoiwBj0DFapmgs8yOX98Da2cqs0A6V/lF49f6YjLyYxpj47kNNA3MDzxrTqqdjPp/XbAX8GW3n13P1OLGU4RVfwq2hQQYM3N7jmOtiMRj5Lb00vjknYsJ5KTHt+ZGBXGeHHMroFvEpM+Rk7Tgzl+HaGA18rRqOxkmWJ58sWBlAIJJMmwPI3PTy+2LtrPUAeE5F6SqHgkAixPUdQMX9cYm41m6VBC9SpTQC/jYC3kNz7DCbU7eZcgwrMRzUqB/3MD7Rg2JC322zZBIaQWOogjzP2kn/wAuAHYvLipnDVIlaCz56mBVY9tZ9QMPQ7S5bMAhlcg7pVpd4sR/LqHXe9zyiN8tkstTo1KmXCrqIaEMgmwMgnwgDkIgnzOMbP6dO3x5+/l3Z+gDtLnZaAIAEbkmBYT7b+mI+wnAu9z61HEmivekGYRjakvrfV6qRywL4rn1WoHcalW5Q7N0B6idx0nHQv8ADbLEZQ5h/jzTmoSYkrJCTHXxP/zxPg8fq0/9vm3Jjia9Bv641Y42BxhXHU81gxGy39sSbY1bf2wgSP8AEemQKFYcnKRy8a23/mQYi44AeFoWHi7qiffwTt74P9teH99kq6gSQutQN5SHgeZAYe+FyrmI4ZRqMFdRSokqRINlEeoY8+mFROyRWZEfUs/FtNyvIEiwIP5YMaYvsJnEXaHLgpr/AA4ps/MEHdTYgGxvI84xHl6peirH4isx589/PFS6RZt5UljO3Q4IZcs9IU1RmLCAFBJb2G+KYnSoiSTy+wx0bhmWXKUkXeqy+JuhidIPIAwJ5m/TChlM9gMw6eN6NEmCBUqXFwflBB+uNOMdjc0lIsqiso3NJtdvSzH2Bw357imXpQrlmqHdERqjD1CgwfXEnD85SqGaDkVFElGDI4HmrAGPaMPSnDa6kbdfuPXAuuWDaognfzx23tn2VXOo1eioXMoJqILd6B8wH8f57HkRyTMZaZpnf5ZGx6f26/Y6Kq9CvK+R+x2/frjd1jFekJlWsNv7+mJ1OpQYvzw4ixDxKkdE8g2/X7A3J6YqZfKVHEojEdQpj64YeHVpUrAZkMwRIINwsc/mt54D5rJVWC6rkT8bCfvfBRHXOK5JUj5qbiUPOOhjmDY4M9la1Sqj0m3pQNU/KZI25gCPcY8p5cVKb09yvjTexHxCfNfyxpwCuqJWDOqfC12CzvHikbdPP6Rld4rwmshmrSRRG5nYdf09cQVc5So3dhq6A7eWKGZNRv8ApgleqiQffC/xCgqCa1SlTvY1KiL9BM+wnHP/AMdd/kXzXbKJFJff+2KuT7X1jVUl4BMG207W9sKWc47lKZMO1a3+lTMDp4ngbeuBz9qD/pZZRHOoxa/oukffD9c7eC98JOXTsrXK1DVerVd25u8hRayqIVZi8CT1wvcc7XVqzlMuzIoN31HUdxIv4Rvtc+WxFcF49mK6O1dl0yECrTRQJPkJO/Mmy9cVcxljrBuA4t1kE2va6nbyxttzyBrjWfESQ0+/ISTfb8sTEd1Yq8RZgYG0Hn6bkT54np5c1DI3k8oI/Ubf35i5UoalVY3aWm0yGC+UkTJ/thKDteqNSFxciPC1uun4o6g/2lY1J1ISrRvbUVkHxEfELCZG8GxsNsxlITQsyplCLctRBjnH3HnjxeIMsLW3g6X5mRzI6jnvK87YNHsO41SqVXpqAZchbX0nYz+d8PPA+1lTK6aTjvKKwqj50UWUA84jY/UYWspmzqU2DgSrAQWHmNpgkH1w0tQFakCYDx8UWm02BuPf3w8cddF5PJcuaeMlxOnWQPSYMp+oPQjcHyxbFYY5Jl69fJ1S4WP4ovTqD9DzixF8OOU48lZFdQR5cwehw9ohtFQHGjfmMLdPih+Y42HGYI8U+uF7Q9CueqeF1mxU/Qg45Nw7MFOH/h6m7rRrUv5qbuGZf+L6vX0GOg5ziyOpEwTb9MK9SjTPB8pUYAlKSAdbwP8A7ghPkCOeDey0WuIABlLExIFySIaJMYj4fm4UowIKM0xeJYsNrjcjF6vXgMgpJVRoMMWDgiYKuuxgmdwRuMDeIZakXc62U631B1hSQT8LqWETNn0nFfE0xdnqmqvTXcFhflIEj7jHROJNFMutm2WeRNv1GOPdncwaVekS4+LbUDIi15vBvO/tjtGTUP4SfC1wY5EWP5HDkG+WuR4aKCaVufmbm7cyT6/TEmZya1QAxIdTKOPipt1Un7jYiQZGL1cEW6ffACjVzAzWk0oo3PeSDMiwAmRHmOvlgUsUarFiLLmKQDMBsymQHUH5Gg25GQcKH+InZ9KiNnKY0n/WQCRq5MB0Ox9dR2aXniCCBU+alLKfKPEvowEHEXGMorJUU/DUGlvQ+FvsT9cBPnzNgOmrYzDHz5H35+frjMnm9KBdMsT15WG3Uxiu1TTqU3mx9d/zx5okaojn+mBInQ43mI7uke5Q28IAJm0Tv77+eB1XKVCbB2kTOrzPXzBxbpqliD9v3+eGTK8JXMU1ddMiQ2pZvMwJB6/QjD5pdH7s3SNJ0+Mgndn1cunK09MD+NZNVLhtgSoA3MEnpaw+82FxJU4qFUOaQpvJiGJ8hYLMk2AAJuBE2wOrL3h1sQRuVNwJPhBgwW56BqCxJDMQxiLuidxOhUrNIYxAvPIWEBTLC24tv4m3wPTgEG9ieXP9/wBeeHLPVPD4WB1E6i27crRANukc+pwO8VVwlJS7+W8dZ2UeZgCcACsvwoIb8vzxZQogve3tg7kOzLPUCNqqvuadIrC/76r+FedgDPI4ceznZUNrOkZfu3amVVdb2g6hVeTBkRY4RxzlKxELBVTDXG4E3E/niz+JSeumWPkbBfvP0wQ/xK4eKFcaWZhESxliQFdwTA5VVPucJa5mCY57+uJ2uGtMyHIgXEweckwJ+3/mxrnmCxTmbT6RMX9b/XAKhnCLris3EGLlrmf0wtr1wNcQzmkMT8TMdtwsad/P9cBqzlvEb2AHoNh7k4jZ2aWMwLknn6nzxFTchdfIR/bFys7KuBysr6R6TJn2b7YZezfGFUtSquFmCnmZII9948jhO/EfMZ99vP8AflivXQ1ATyB/XDTenXsxBAFiCPt+4wDVDl31oTo5jymcKvZntF3ZFKuZQmA53XYeInlYX8sOtajvzB5A/l64faRhaAcB1aQecfu+IKnD5sTPt/fFHs1WC1hRZylOqfCRHhc7C/I7epGHGrwPmK31Qf1xlY1xuyPxTKGkhcESIgEwJO2B2X4gP/h9CgRMlTAuSNZkxyEczbbDxneAakPeFHUXIYaRa+5nbCZl6vc5akpalojS5KtGoEsA7RKQWttznBBkHZrhFSlTWT3gVApYbGBHtilna5p1K9p/zamkHqajAD6nBWvxQUgwIemI8O7q/kCom/KRB6jFbNUFeu5NlSpUusMdZdgCw5eEmBudQPSd4woVWyZfxM6+elBb3aSfyx0PsH2ikDL1Hl1jSx3Pr9fqY2PhS83kPCb+E/Mn5X2nz5TiqJQjTbTtFvtsfMEX2OHobd/pPrA2n9x+X28sePl43tjn/ZTtqKx7pyq1E2JbSX5ES0g8tzPKSRJ6CvEnVRP0j6b4FbePlA6tM6Yi3M8gP3ywO45nFpUWZjABBPoPE30VWPtifNcTIGp20jqTHsOvoLnHK/8AEPtKa47mmCKZbSz/AC9dE7FjpkgGwUDcsAqbn6AsRI8Ti3SSb/TB2nSTREiAIte+wn0MAR+t4+E8Paq2lFLfpy+/Tn7SJeKZJqTEbeVuYMEf8T9xfCiQfVpYhtj5Ri/lM49KdFWpT1b6GZZjadJE4groXNwJN5F4n9f6YrBXAgXAMbbbYrZadJNBmJaoNPIk/wCnK3A3GsqwBYnwhiADDExcT4mw1Bo7uNIWZBB59IgxYXgbCwizOfRhpjSFY6ZJ8V/GSGmSTcmZO14kwcL4f+IY1asmkpiBINVuSDy2k+YG5kZra5PJNXHeVGNOjMTF2O2mmvPpMRPU2w0dmqFGqjKngRGhqQ1LU1f/AFSYcE7xa3OLYiy7hmJddNVG092QNK09kNMKSuggfF5EcsMVbLoWDg6XFg62aBtfmP5TI8sTclzFFS7LUkJ7tQVclmRjueeht0O1vhMfLJbEeS4Mk1tD1kKupjU6lZRRcTe6m9weRIvgrlc86KDUXWJjWi3A6sgvtzWfRRjx6K1KxdHu1NQlRSJ8LuDB2YTUWQZEi+2EZL7TcJpVYp1c4abmo5Q1AXBAApNzEEmmLz8u2Oe8S4W9CoabEEg2Zbqw3kHzx0ztBkGqU6FeADpfx7rFQmopI3W7NO4gzqsYAZfhesNTqHkDTBCzIBLWXYWEdZxjlnca6sPFjlhLO2vBOyfhDM86gLeWGPLcCpUluaSDra/3nEuTpMFVQdlAwA45w6u0gMgkGNRiT0nb7jGMyuWXLa4zHHiC1TI0GkA03/8AKftvgZxLhtJgFKKV/fTAB+zTBaRZwKzkzT1Bgo+W4Nz6TgvU4LWpZepUlpUTE26fpi85rqpwu5uwL4rw+mEhQFHnYDAdMpopq6EMjbxyM3H154hz2VOh2q1tTAEook33uCIECfWcdK7c8HoZWnSZDSRoVGpTp1qBAdVmbRBPQyTa+/jmvrl819vmnNc1lgyzaPyxb4LxdxTOXZrrenLEagLmmSPK49MT18toeJlTt6f2/e+BXEcoV8S203BHXl6mf16Y1c5my7MaQnfe0yOf1x1js1xFc1lUqm7HwvFvGtm+vxejY5NkM2K1JXCxaCOjD4gP3zwZ7I8RrU3ejRaNfiAtEjwsbj/bhU8eK6LxykPw1YqyoQh8TAsB1sAZtbY3IsccUp50gs5J6NWoibdK9A7jzj0646bW4jnadJnqGnpVGZvADYKSbWnbbHNbt/mR+IVP9WixTMUvW0n0cQepGFFZV5TzKitl0XSqO4Zu6qjuCo+YKfFTvYqSBOB/aCqBmatVHZCXhXQSrC0yQY33BkEY24XQFXM6tLOpqIpjQjKNS3qUlsUa0nyJ8sVMqiPUdxGlZJanTZgGO2umbRGoEgdCOotGl6vxCvRg1aNiP+pT2YdYup9iB5DEdbjNFlLbEDYCJPKRy9dsDKTspJpkje9BiV350mOoYM5ejVcoKYQ1tAd6wpCaSsZphRECoU0uXPwh7FYJL3SsinR4BWULXfQZAcAuF06hqUvr0iCLwCdiDG2CNBs9QprVFdUotIUjNIqE3sIqwSCDI3scMGW4GxVTV76uEkMrVGeSRM6jaOoMC/lfyn2cZqNNKwDQSxm1NZBnSpOmeRIvuYE2WwT85nM5VkNmFfrozFNiZ5Srl232E+mK44RX0FEp1HdrHSGJVegGmRJiTbYDnczxfsloPeZYwyEnRuDEkFZ2NvhYmeR2UwcM4elfu2VdDKshGJVXI8K1DFyrNMsLyI2bUHstKvA+KVcoXFRXhljqRuNjZhBNiRHI7zDmOM96xLBoUbE+IqCSSfPxNttYDbDFl+IVqVGnR1TU8a6GFOokd5Penwm/xUgm0LNgBNjMtUplan+RTBMaVoI7O1oCq4gb3giLCCThGD5SvTMvSYMpiVG4A8XiUiQJBE8xgfmAQ7gX8R2gje378sOVbK03dGZUSqTpDU6SsrkqWKsjMe7OkFgQWUhTZcQv2eoliprqGHiK928qGLAaidMmVbkIjzGGEbqcxUWmDEmC3RRuT6DzuY64YMoCGSFanlgCtKoCIUgkMzyZAYzDbSTNjOFvIVylKoVHjrRTUnkOce+/+zBPI1aypoVlQbCJIjbY22tiKuQwvwuo5DCpDoTpJWYmxB6qYEj0O4BBHhK1KnNAymGXmD0sLg7g8weWF3I1q9JSEZWHQg+EdFAIkD+H6chi7ls9mS61QEJHhlCF1LNxDq1wdpNjPU4nhR2ytBk+Qf8AE4qcWy+lhWVWRylQEqF8R0hwGBsbUjuJ6HEPC+J94gLpXE8+8HWCIRlIINiI5HHlVFzS6KaFTPiZ6cFQQyk+IeIkExuJF9jg1BvaatkarpTy4AUIyaqg5ohBKhTcMYA5gC88sAu0tJ8qsjLu6qQC6kaKaE+JtMyIWbAYeMrRCAKLACBN/rjZ6TXuGHSMO+KZdtMM7j053TqaZIvghK10ggR54141wc0SXQHu+Y50/X+Xz5c9pNPK5nSIjHHn47jXdjlMoly3C6WXOpVlzbVufQdMG8zlA1F0qW1LtgVl85TY6XgzaMBeO5OmsmnmGUQdQ74uQeXxEx7YJvsqApw5alSnSuSzhLAkxPiMC5hQxt0x1Q16BDhcvUbX4XVaJDODaCXjVudzhT/w44aapeugGmmvd02OxYwXI9BA/wCRHXD5Uy7gSdwJJBxv48bI5PLlLdOK8WyRQvTKuuhjAcAMF3WYJEleki2+BFRBEEm31+mHvtpWSpWDoxaadzB0kqTMMbNAgEjCXPL2ONZXPYH8ErsjPTHM6on2Yfb64ZezGZK5+geTMUN/4lKx9SPphYDFa6tG4IMRsADy2+H9zgtw+tGYyzXH+fS//IoIw6UdrfLK4NJgCrAqR5EQR9Dj540vTYMjEOJAYGDGx26jlj6TVrjbcYRqXCKNbhaPUp63pJVKFbOIqVPDIBJHkQR5YUulZY7cw4BXpGrSD0oqU2LLVS2opLtrB3spuDPlzxrVyVRVDy1db6a1FzrHK8bbbEDbri9wzIJWzS0aBWTTcK2oxLqaQ1AkmB3guZNp54E8Z4NWyNfRVU03ChgyvAKEsAQ6kwCVazdMUmVLw6lTzFVRUqBkEtUL0ylVEUFmhksSQNIk7so54ZsvmPCcyyuKpJYhY/yywJhSWnw+FYIA8GAXDOKVO7zLUW1v3SUwXpKWBqOFK6l+IwGYH+QmLYP5jLy+WqFRoqygIX4g66gZmCYDbdcF6PGbuknBuLDNqxeBUSBL6mQTMMiU1MHwmbje8g4lzGZCsVprTGr4mp03Vv8ALKkaRUaQYLAnaPqAXZTOUsrSrvVZi0lFppo1Ky7M0nUFm0qIvGqZGNTxWtmwrVI8NVVQAEQGV9QgDaVQiPPzwJ+6F+G8V7/Vq1KytBEhdUfA2oQQQJBvcqOTRjTM8Io1F76lLZimXTuqUS5JLUiSW0og8ZJiNI07gYBZMaMxURiQNMCdlU1ULWJgTI+hnBLj+Zpoo0ONTudOpWnwqN1Sf4hBJO4tF8H0PMvkKyK72DswhCmjQSZJOk2UjxTdbTG+GVuHPUjSVQAVVUFiG+OFbQill1qFJgm5+EbsE4ZUruKbKGqGkNDSjQQG1ATINgQoJGzeQwe4NxjuGWlVpMlNqhJYNUOinB0oKexhgPFvE2nBd/BNfVXL8MdQWqmRqBdvGJaSIAJVifESS4iSCAflQ+H9qK9CkFFSroLMVUVqiBdifhN7nnt74ee1vGnpWRC1JgHpswiVjVs3lpMGI1C0jHNgxO1IOvLUrNHW6kb+fTDm/pX/AE6Bl+HE16VGGbRTLtELpLb7+bet8NuS4PSEag3nBFve/wBsBeH1SOIVRpLSkWIsAVM3PlHvhrZx0Yev/pnGd7aRqMnTUwqkjkdQ/LRONfw8NrpgA81M6W2ub2b+YD1BtGpe+5/L88T0qpJCrBY2FwQPMxfbl+QvhK4SZJHdvBABP+YpVAQYENYSTAA6EbG2GTL0wogYiyeXCLFyeZO5PX+2JKpK+KJHPGkx0bfXq2NxjZxq2JU9Vjf0IIPuMValPUNSEBo3H5HFOpnKqkBqZmd12ax+hxR+q9mq5WNaFx/FTEsPVfi+k+gwr5vhaVhUbLrUVl3pvTanqP8ALqAE2Pl6TOGT8SJi89OYx73jHY+5HPpP9sTeeKrHePTmOZ7N5oGfw6v/ALysfUkxhY4pU0nT+HoqbgFdJBIMGNIgkEe30x2LimeK/wCrSpKNy5BnqBfbzwgvlKNVqndU2zDVGkmiGppP8RaoSGY9VUep55/jjT8uQt2D7UU6FDuXBOlpQgEhVaSdUAmNXQEy23MNFftFlQR31bVMQO7cJ9I382JjywA4DwCpRJqUg9JtMaWKtPOBAteN5vG2CWX4hWqJJps02jumUgnk0krbmQfbF3bnuPIZ2u4gmYKxcIKgkMjSCP5GMWgwYN8cxWpYR6+17469muDtW+WCQQdIAiRc7b354TONdgsxQmpTAekiyRq8Yi5OkKBAvsScEicsaTqmUepVRaQZyupm2GlRqLtvsqyd+WLOWzGmpQqNJpirTaQOQdSfti9wPhz1mzBU92Uy7ggBfFrtpMDYrruL2wOy/BzIDNeQFADEk7iwvy3Awuyd14XxWnXujAjcDnHOx/ScLeXqVMvlFQwl6sk2OlqrssHlKkeYttiPszwVqSzUBkx4QCQvKdvriPtLxGkjf5kqDMahH0nGe+W8x43SdmuJwXNJih1KpIZluSYYsLghUcT0nzxJwzIkGtUr5tWZqZVUpv31QXLksXA0ABWHhOoy0bGa+ZopMrpYFtTeekCLHeAz/U48zmQYtIIV1BLktAhdxtF5UAefri0a3V3J8GFN6aQzOhMKKbAtWs1SrqIKlNGhVI5CL3nTjXC61NgAVIoaXSkGQOgYkhWUlWGnxIJ3CqRzBT6nE6yO3dVqirMACo2kdABMC2LWT4qarTmGipIK1wAHBiIcxDCOZ6kHUDAvuMurwnFGc6SoDmtLFacPDVCTEGNibX9Di9xLLaVLjWVIGlWAVEhvFFzHjDEjYhhJOI/w6me+Qx8Xe0V1qdr6Z1L6CdxtOIqVLKl1FTMgyRp1irCkn5jUUBR1P354Q3u7ecPXva4ZTGxBdR4mHiGoJAA3Ec4kxuLfEqtXNDQpVsx30wGABA009NIMSLOCsk3IMTMY24pSZaooUnpghfE1Jiz9IsIpnkW3vYc8R8SBolXgF2hUUeEDSAFUR8KKIMDpvJnDKjHCcxWq0qah47tSVUQNWo+OY8Ji8QB4SY2nF00+8oN3rECiKeltMAE+CFVrqp8MybEDphNyVFsuiAEENcgyZ6tCgmL7xyMSRjzN1qlZ9OmIAg3MzswPMEfntM4ZNs9xMaDJkAOoF4hlKJAP8NOfqPLEfC6NQKVCoRY/CXNwNwu23v7Y2/8Al2s8oiF3mYA5aQJk2AGnnzI6xi/luHVlRQrvRqr4aiEvSkKFCNqU+ORI8on5pK4ODqZ3u80lcbVEGwknUIgDrMW8sM1PN6hJFQeTIwP0jCFUqNUy6wYNM6bbwxlSfKwA9Dhv4PnTmU1NYL4XAN2cDxei9BudtheLF41fbMA2DCP4jYC8c9zvvYfbB3s9lxp7y0GQvOepnmZtPkcCkBMBQRcAf0A/fthmQaFAXxBbEbe48/L8sGMXG9cTz25YrnPFB4gSOuJVcPdDcbg7jyIxpWcGxxopVTj+Xn49J5g4spxig9u8WT54FZ3hK1CBNhfwgQP74pP2YTqRHQ4D1DAeFgtqVzMz+4wA7TZ2pTYUaZ1VWuQCYUE2J/d8UV4O1Ik0sxUUja5I+htiBchmTZKrw8kulJVLDa9SPW84AgbgKWqZ2qsn/wARojyVefsMG+HcRpqAmXpNUj5yO7X6kaj9MBafAnptIoMzH/Ud1M+4LNielxylSOmTXqi3d0l8KnoSeflv5YC2ckzpjU66I/iIAnlfbEjVEVTUqVBAEzO2FXheZqV60V6sEX7pNkH8x5G/O/lipnc8MzmFo0BFJGEkfOw5kxcC8epwGcK+ePgNNiNWwI3na0ffF6m7bMoPUjY+xwBDg5hQBamsT57YN99GAaLfAOyNKiKhpu81CZ1qpAIkARAkCTueeGCmKdNVkrrCgFgumbQTHIE8pwK1jxAVSBLEgRYEkzfYXxlDP0asmFN+cH8xhahaEG4tl13rIP8AlbFc8bypkGtTI5gmZ9owO4hxOmjijSpoW52ED6DfFyllzpLuiiIPl5+lsB6VMzwrIZj/AE6RkG6rpI63QAr64FUewuV31VXVyWCu8qvMRYatzdtXrgpnOOIwdEWwBDQB05/u+LJzyrAgACd5/pAwqNAGe7BZNqZUIFJ2dTDA+RmPYi+B6/4S0Y8WZqn0RB+c4ZM5xhVUk6Yjr/bFir2loqPi26Xxnnl6qx8cvwt5X/CvLU2DLWzWoXBDohB9UQH74IP2VQQWLVNJBGsIxkGbnQCbj5iceZzt3RUwPzAxe4V2jp5gwkE7+3XGf5Kr8WP6UKHZalTqPWWdVQksCqRJJJgd3IuTgDxrsc9R1fvKmpRE6VaZYtYLpCm4ExfSJvjpLadMzEeU/bAXN5ttgrCeaxb9R6YuZZdouGH6cu7TcLZYRWBMH5Dr3JNptuTb2F7e9m+EV6lVWC+BaYCsSGDeIkHwkx4iZEkrAmJw18R4QzOtRySy21Dcf7kj7jrgPxLj9XLrFPTOq/MadiUPIbWIbaBEzisfJvtHk8OuYbKGUWhTqd5VValUoAzsFEAMQFnlvME3A62UamWzOUY/hMw4D3eKfeSwtciw+uA+RRM1mGrVGqOC3jZiznSTOlQSTpW3nBHPYjl1y7VaoUZruVIFPuHZJidRIkSJ2bnB6Y00wtQZJ+7dtQlHEOPLn7jce+L+QzH4R3K6nBW4HzCZRh9dxbfFSrTB2MHqL3vzFvfa+PVqkQpABUyp6D/+TzH7Cpzg/wDAMwKtZAp16QSWAhRuQLmZmLb8zhiqZhUuXUdQTuP64VOwqeCrU06dbaY8wNTGfTRf+mGGrl1mCoPn1w8ZqNo9epTcgpUGrkZ0n67Y8zRcCSrH+ZBM+oFvoR6YhbJqdhjejwq+oEg+WKUXeIcZakxirSBvaprT7Mg+04G1OPZmp8OYy4nksN+eOipRdRL1SFHU/wBcLj9r8u2ZGWoL3r+IvUgFaYUEkz1tAHUjAW1DhHZyvXcNmKzGkL6R4S59ohfpM8sOwUAQOXTAPsvmJpiozS1UkgE3gHf0wQzec0QP4jHpzOJNu6lrnC52j4UKgMM6nmUYgkdDHxDyOGGrV2HXA/OuJI2JwFSgvCq60u7y4Tu3gMykipE7aTaPMMZwe4Vw4ZSntNQjbphY7YZrOZSKuWqHuWs66QdL9dpAb1iR54Wsn27rhoqEm94387HAn2kda4Mhks1vXFnO1XM6cKOT7e5Xu41OvUsvP2tjKv8AiHQRfAVc8hqgeuEr2i3x8tQp3Yd7W8KqBcD5ifsMVaGZWjR8N2A3wD4dxVszmGqMyvVK6t4VVBAAETaT0wYp8Or1zEUwux8R9bQt+X1GFsbWOFZ2llqT5qufPzY8lE88A+I9pqudP/UFOlNqaMJ8pO5wz1uFAU5aoaZAs0aqYFiBGmRtdiD6Dcc5ygpUiKraK1KoIJNMTKsZZQRfzJube5tPuNPxFUVmJeSIBtfbfrgXme1TTMqD7T9fbBxuGZc3FGl1kIon3AxZo0kUQqqo6AAD7DE7PdKeVz75motPU5DG5B2X5j0264Yv/hdPnqb/AHMf/wBSBi6Dve2IDU8xibyUteUMqifCiL5hRP1icaNl4YsjNTY76CAD/wASpH0jHtSp5ziJjOFo5bFipxDNaahpVHZkQnTCkWmJAuL2meeK34jP6e8NSkDaQA1ieQJIk35dDiOoimJgwZ2mD5SDfFjO5LvvFrIRZGm2ljfYRJ6FpjlHTTDDHXSc/JlvtRzvaLM0mU1gKiMJV0YEbxIImY23tz86OYzPep3oN5IIOwN+loMjEnGzVdBRBnXBMmQo5N1BIlRzIJ5bKvCqmlzSYWYwRMXG4n2IwZYf4jDy3+4YyNYUkknSii5HPy3uSTiw9U09lpw14KrbqIaSDtaTyxROVNdlprBpU4kg/G0GYvsNt7kk88ejg+caAKdQBRAkESPVdxjT4xvZs43wRsuTVpDXS5i5ZB+q+cSOfUj0ZXE9Ohn7jDv3pxSyXZ6m+apMvhOsMUtpZR4mheRtuPpzxlK09TNkMh+Hy1Cmdx8X+5jLD2mPbFyhm6cRUt0ON+JUGZkAjSDq8+cjFd+G3F7Y1awWy6U4lbjEHEuMU6I/iY/CiiWb2GKfFMx3ShVuzQFUbk8sD3yRpoRBL1DDvJk9FWL6R7dTF4ZaLvaPM5jME983d0gpY00YaoEm5mJjpbzjEPZThf4bK1swyhC6eBeYU+KTOxI0kDkN7kwarcCppTevmPBRTxNT/wDE0+IKzG5XVyETeZnEfa6rGUdWIBYSxB8RJI1QI35dBP1VMPyWbhcsgm1FTabSoJ+5ODj1i7U9R+Uz6jn+eECjnmqZdWU6KmXJA02OglitxzAgXnbzw0dmM62ZWm9TxGSC0C0Md4ETEdMIbFc5xGM13Z+WmLTzMx9pxDm8xD73iPfAHM5rXxGreQCFEdQAP64ucRcl2iZn/wB8BbW2lmIBNuXLa4/XCf207KK6mtllAqL8VNR8Qj5RyPQCx5XsW7J1QFL9In6CcSE67qNvvgTrbhy0m5zA5HG4oT8wHvh77X8Fma1NfFI1qOc/P/X1nrgHlODBiNf0G3154Eeoj2HpOaoEeA7sRHhmTYdbCek+WOtpmKS+AGNhtYeXrt9cc14fUNMMDIkwHWCAeWq/ht1jynBEVqqjTVCqzCVC/ItxqJJ3a8fXGGdz95MZ/O/0vHWraMdo+NCmCiXMQTyH9T5fXHJuL5zSdPnYRtO9h+WDHHOK6RpkE8oO46nCnnCWaTfG0jK0/dnM2TlaZYgEAjcHYkL9QBgmKu2Pf8OeKZH8CmXzCBX1OTUIgHxsV8anULQLwMUc1naZZjT1Kk+DVvE2mP8A363xOWP1pjVt388Qu52/f2xW/GcyfTEBzk+Q88Qrayak/vbGr2ZlIupjqCedxa30xF+MMEAnTIJsBf13xE+bJsP7/fD0W0taqYI07/vliY8TJpgaJdRCmwQjkWWxJHQQG5xtgY+YgwRPrjd66+nlfDm4Vm2SbktLEyxNyT16fToBsMBOO8PH/UBIM+Lpsb22uB9cE2qrc3xDVr6gR1H7OCW7F1pe4OjpQGimWeRCs0CGmTzvzi2/pg72l4xUyiUFoFldwzVBCtbwhesDUKgHocLAzrhiUYoBAEaT8oDG4O5EwPLnjRmYksXZidyzEn6nl5bY0ufxlMa6JVqgXJgesH+uDHY2nqeq+mAqgAkGST6i8Bfvill+GBLhBqPzFpwycGy0Ub/MxJj2H9friMO22l5jG+0/1xTz3ElpLYF2PwoolmPKAN8QcWzjKdOkjoeR98KnFOM1ssFqIFLVJkMDOm2kSDYbmPMY1XoQpVHps1bMf9cg6KYMikp5SLFzzIsBYTcmdeO1ERTUTmBHSSoO/WY9cI7duGLTUpAHqpMfRv64scc7WO1JX7k6ZVgTKggEnfnvuOgwbG4L9reJ06wSnmKppo7TA3YLDaRa5JtttPPA/jjtWpl2VlXUdKsCDpDEBmBEiwsDsPPAnhXF1zeYotVp6HRZojXIJ5tsJIEGOVjfB+vSLoZ+Vm5zPM/efY/RVO9lzgoCtB+ZT7xODPYGvPfaPC9JidJ2IcD9Ub0MYBVJVzp3U/advvi72TfusxV5CrSYn1DKR9AW9pwjaU65ObZhaW1Gb85MHnAv7HBjNEs07dbb/wB8L6H/ADdRHMwehn9j64acnTD+JbtYH1P7N/LATbLJc3sRMfX+v2xb4Q41EcsQj5ptII/fPEWWqBWAPPfAIMZ/KAggW1fsjzGEjO5BqVXSbLaP19/64eKtcCDPP9/bGuY4etdb9LEfKf1HlhHYTqHDKdavUh2oslMHv1aR/CKbIbMJE8rc8VO0OeFGgtLW1SoZ8RAUXYsxVdlUTpVOQjE/EqL5euwJ8DaQDuCb2PQ7xPn0wncSzffVmY/DML/tG31398Nhl2p1FJBaCR16/rjRwL+EsI35i/QeU+mL2aACH6D3/Z+mPMi8ch6/lgC/lxAAta1vtiwJxHRreWJ1adhP3xC2pnG6pPkMRsT0IONtDYAkfY8/0/f64iBA6Y20bXnGrnywg0qVPMnED32tjaoxxWrVNPxYZMLH3xDUqbbYlCzcyJxp+GHngCFq3n98aaj1xY7iDtjNGGTtTif7HB7gbf5UdCeeF/XYwL+kYzKI5OpGK1BsbwRvpI2OFhxWpnq01fwsJwL4zwBK19N/K2BnEu01Wmv/AER3nUN4fOxEz5eeKvBK+azR73MHRQHw01/1T589A6fMbbTOtU0ynYmglQVagDxdUJkE9TyI8tvyK323zBr1KdICZJMdYIgemHj8WWJFySPTCJmQH4gt7KeXlLR6EwMIr0t8R4CAtErGpTomLgxKsPdQPPVHPB+nUmiSzSRFoEkgWnpY8umBncBg6PMMdW8QwbUpBFwQRI5j2xcpIwR5MkgQf4wCYbfeGv0PtgLRNzNKGLfX3xNkaRFVb2Mj6qQPuRixnFEsPlFiYsBtJ/tfA6vWIIgxpiOgI298BrTrpO0AWjle2DOUDBe8pkaltcTImYjpI/LAHN1ZlgPC0Eeh/vI3wV4FV1grcGAQf0+4xJ9j1KstWm9RQBAgjmref9f6Wgy+VDHUJIG3tipTfQCxEHYqNnA5HaRtztg9wjN0qylUs/NDvt9/UYZRBUyoOxPp+mLHDaDXEn28v3GNnBHLnFvz9f3fE9IaGuReI9eY2wKeZ3haVFIZVMiDOxHn+7G+OQdruzj5CqpILUXnQ8+V0JA+IXjqL8jHZ8xUKsCfhO/l640zwSqhVlWpTaJVgGU+oa2BGWO3BqFBqsE2Rdh+Z/L6YM5fJiLRGOktwXJGxogA2GiUg+1o5388COK9iWKMcs4cGRpe0HoSBH/aOWJqfTTn+d4qlM6VXUfoMXuE1q9cnQAAN4UQs7AsxAE+ZvirW4WFrBc1Tak67gzpYcjK/EJ5qY5ThsoZTNvSVaeYyiUlnTTpoKcg730sRM7hlPPcTiuGfJX4zxM0Si6u8fxd4CmhbRo0k+I/NMqIgROCVZFVKDd4jd/SWqQpk053VuhGKXE+zTA6qtabt/OzA82abtJJLc5FhzF5gimNKCxgEnc4VkEtMN9rycRVMuxvGL7uixLAFjCgSWY8gALk7bdce0KyMxp3DrurqQfWDbmPO+JWD1srsb2iRH9MQVTpExPkov73wxVcqLbemKWYyDE7eHeQ0EWFvDy5X++CDQLlqneMbQBuScWTQxFm+H1FiCSDzGshR5nfEPc1BBGs+xg32kCfqMBJHQ4iNPrGK9bP1UJDKLc9LDFihn0I8bUweg/9WHotuzauZN/b9MaPW/2nEgpETJt+/PEFWlzFuk4hquZXMd8wpuoa0za3r6yMEq7aRHl7D0wN4GsFyLtYe1z+/QYziebVd2BItAv99hfGuPRxBmnAJYdDhOymXJqNU/m3Pl/bB3OZolSAInzxFwrJBw0iVnn6DDU1ylXWxa2kX9fO/LyxM2dCLUXTrV7pFirG7gE9ZLc9z5DF1uEqoIFp/cYCZrLMRDKWXb1AMj3kT6gYVARxHM6kCae7QHaZk7XO5OBWYpxygeWC2eouqjQheNixggdJ+b1JHvvhX4jxQ0/C6MH5BuXmBER7nAm8CWRqxqo8xLL6E+Iexv8A8jgrwZ4e/MR/T7451Vz1QsHBIYXB3P3/ACw3cA4ktb+WqBdeu11HMeXL81ZU45y8HWpRJHUnb98sUHy5IkEhhtEgjofTG+a4m4SUOlv9s4H5fjBqEhoFROXIibkc/wCmFKs1cF40HHc5ixNg8wDvv053xfzdPu+hi/QjzvhMUCwNmJ2i0dcHuG8R7s91Xk0z8LG+nynePLy9ZoQZfM60gCZ6ix57focVs5m9SdJ3j6fliHgh0VHpySskg8jfYHnf88XqGTVqu3gUgnzZt7YDV8jVJUgqTtBjbf7eePM+5ydIZlVLksgr0xcuhIWRHNJF4uAR0I37Qcd0TSyyq9RficqWSn5BVu5HQe/TEvAqNdE7zM1HdyJCPpGnzKqLHos29dglTtVwhczQcATUoksh5mN1/wCQER1jphPGepKqMH8MRaNxuDHMdDjo9GYL79ANptH3j64XOPdkMvXE1ADUHzizHf4osV9dsReE5Y7LWYqNm1Jy1KpV0EBiiyATcAn2P26jChWydR3CFGVjFmBBjrG8Ye+z5rZMlOH1qJVyzOjONwANXwmRA6zzgzi5nO1OZqpXSpk6TalIFQaQwkBAykmZAg7CIxTLRNzfZjMtpemwOkba9JEHcEkCfpibs52dzhzOt4JVWL6qgYkWJvJE2B6wJjDPnGqso0FFJ31XiekTMeeFTilWvlnWnSZhTDu6BpsDEorD4lkuORhzIE4MbvsZTXJjrFZgMHi/hBt1BOwiD9JE41qlFIkgTtIN/SBf2wlZKpUpg+M+KJsLxtuDiX8S++o9BIkjnbmPbE2HMjj3QuSNh8UwI35Yp5ykhCkVANexsQ0iQb+XQjcYDHjNZmsyqYiABLDpLSfPEdPi1ZYHevafiJIv9Z98GqftBTjOQ0prKFyOgIIHUwZj+vqcAaGYCjw5YHqZJn/txpWyhINQQbwT1NhF9zcW5SMFeGLXpqR3Ja+zFdK/7Zm55jyHXD6Lt1Ku6gwZ/LEZYdLdT/fGYzEtE2XzSqtUybRAPOZAAH6YoHh9SpcKV8+ft/XGYzGk6Vi9PAn2tBiZPLBzL5FUAAjGYzDUn/DiOuI/w6xtjMZgIOr5FVHwiPPAbtX2fp5jKuCsNTBZTHzAdehFj648xmEV6cqpcOBFhvf2xDVo93DTBF1IN7dMe4zCjCzQxw3tGaw7t1AcA+KQAwAkzNtUA2G/IcsaZuZDobi4I/fTGYzBlNKxytHuHcUWsniADgDUPtI8j9sGUfUoHIdT74zGYGsWMq9TT4G8MzG5W4kr6ifD54BcZ7X5jS9HL2mQ1WPF0IWdrc+WMxmHCtX+zGbr0AtPu0qQfCxXxdbmYN+ZE4b85m2chXIFvFyHU4zGYDjcVZgyVUWQRLMf4o3267SSfJe7SivUOhSq07alDkO3XUymAI+X7nYe4zGOWTSSUr1adWmwSmhLgWYmyjaZJ3gxA64JZbLWVajVHZTMu50g8iEnSN7QCfPHmMxcu4wuMlbsHPiNTSP5UAPO0tqMX6DAVGVS9Qsrw0TVXVtzncXmNIkCNsZjMPFGS7w7s2TRWrUoVNDjVrD6gBNh4CYtB8VxecVcp2bGq7NU6hFNuhsDP2xmMwXs5OGnE+DpSCllqrJMKxAJ35aJvEx0wPp5HxD/AC2g/NUMAe0av+w4zGYd4TJsZytLuWmUIjSAKSEA85FXUJ84GPPxKIWPeElmJNgADYWCAKBHTGYzC7VrT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news.bbc.co.uk/olmedia/195000/images/_199059_child_carpet_weaver_pakistan_ap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842" y="2743200"/>
            <a:ext cx="3488035" cy="1714500"/>
          </a:xfrm>
          <a:prstGeom prst="rect">
            <a:avLst/>
          </a:prstGeom>
          <a:noFill/>
        </p:spPr>
      </p:pic>
      <p:pic>
        <p:nvPicPr>
          <p:cNvPr id="20488" name="Picture 8" descr="http://www1.american.edu/ted/images4/cl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86" y="2362200"/>
            <a:ext cx="3720571" cy="1962150"/>
          </a:xfrm>
          <a:prstGeom prst="rect">
            <a:avLst/>
          </a:prstGeom>
          <a:noFill/>
        </p:spPr>
      </p:pic>
      <p:pic>
        <p:nvPicPr>
          <p:cNvPr id="20490" name="Picture 10" descr="http://newsimg.bbc.co.uk/media/images/39379000/jpg/_39379144_boyfixeswheel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7557" y="4572001"/>
            <a:ext cx="2360237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Poor go untreated because health care is not AFFORDABLE?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outlookpakistan.com/wp-content/uploads/2014/01/Health-Insurance-scheme-for-poor-in-Pakista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300" y="2209801"/>
            <a:ext cx="4360044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see domestic violence?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blogs.independent.co.uk/wp-content/uploads/2012/11/viol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428" y="2057400"/>
            <a:ext cx="595291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yes then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1500" dirty="0" smtClean="0"/>
              <a:t>WELCOME </a:t>
            </a:r>
          </a:p>
          <a:p>
            <a:pPr algn="ctr">
              <a:buNone/>
            </a:pPr>
            <a:r>
              <a:rPr lang="en-US" sz="5400" dirty="0" smtClean="0"/>
              <a:t>TO </a:t>
            </a:r>
          </a:p>
          <a:p>
            <a:pPr algn="ctr">
              <a:buNone/>
            </a:pPr>
            <a:r>
              <a:rPr lang="en-US" sz="5400" dirty="0" smtClean="0"/>
              <a:t>SOCIAL WORK </a:t>
            </a:r>
          </a:p>
          <a:p>
            <a:pPr algn="ctr">
              <a:buNone/>
            </a:pPr>
            <a:r>
              <a:rPr lang="en-US" sz="5400" dirty="0" smtClean="0"/>
              <a:t>&amp; </a:t>
            </a:r>
          </a:p>
          <a:p>
            <a:pPr algn="ctr">
              <a:buNone/>
            </a:pPr>
            <a:r>
              <a:rPr lang="en-US" sz="5400" dirty="0" smtClean="0"/>
              <a:t>SOCIAL WELFARE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Imagine a society where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Work is a </a:t>
            </a:r>
            <a:r>
              <a:rPr lang="en-US" u="sng" dirty="0" smtClean="0"/>
              <a:t>professional activity </a:t>
            </a:r>
            <a:r>
              <a:rPr lang="en-US" dirty="0" smtClean="0"/>
              <a:t>that aims to </a:t>
            </a:r>
            <a:r>
              <a:rPr lang="en-US" u="sng" dirty="0" smtClean="0"/>
              <a:t>assist people </a:t>
            </a:r>
            <a:r>
              <a:rPr lang="en-US" dirty="0" smtClean="0"/>
              <a:t>in overcoming </a:t>
            </a:r>
            <a:r>
              <a:rPr lang="en-US" u="sng" dirty="0" smtClean="0"/>
              <a:t>serious difficulties </a:t>
            </a:r>
            <a:r>
              <a:rPr lang="en-US" dirty="0" smtClean="0"/>
              <a:t>in their lives by offering </a:t>
            </a:r>
            <a:r>
              <a:rPr lang="en-US" u="sng" dirty="0" smtClean="0"/>
              <a:t>care</a:t>
            </a:r>
            <a:r>
              <a:rPr lang="en-US" dirty="0" smtClean="0"/>
              <a:t>, </a:t>
            </a:r>
            <a:r>
              <a:rPr lang="en-US" u="sng" dirty="0" smtClean="0"/>
              <a:t>protection </a:t>
            </a:r>
            <a:r>
              <a:rPr lang="en-US" dirty="0" smtClean="0"/>
              <a:t>and </a:t>
            </a:r>
            <a:r>
              <a:rPr lang="en-US" u="sng" dirty="0" smtClean="0"/>
              <a:t>counseling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C. </a:t>
            </a:r>
            <a:r>
              <a:rPr lang="en-US" dirty="0" err="1" smtClean="0"/>
              <a:t>Hanry</a:t>
            </a:r>
            <a:r>
              <a:rPr lang="en-US" dirty="0" smtClean="0"/>
              <a:t> and Philpot. (1994). </a:t>
            </a:r>
            <a:r>
              <a:rPr lang="en-US" i="1" dirty="0" smtClean="0"/>
              <a:t>Practicing Social Work</a:t>
            </a:r>
            <a:r>
              <a:rPr lang="en-US" dirty="0" smtClean="0"/>
              <a:t>. London: Rutledge.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57" y="274638"/>
            <a:ext cx="102771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Definition by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IFSW </a:t>
            </a:r>
            <a:r>
              <a:rPr lang="en-US" dirty="0">
                <a:effectLst/>
              </a:rPr>
              <a:t>and </a:t>
            </a:r>
            <a:r>
              <a:rPr lang="en-US" dirty="0" smtClean="0">
                <a:effectLst/>
              </a:rPr>
              <a:t>IFSSW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7" y="1447800"/>
            <a:ext cx="10353338" cy="480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Social Work profession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promote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social change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,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problems-solving in human relationships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&amp; the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empowerment and libration of people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to enhance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well-being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. 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Utilizing theories of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human behaviour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and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social system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, social work intervenes (</a:t>
            </a:r>
            <a:r>
              <a:rPr lang="ur-PK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مداخلت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) at the point where people interact with their environment. 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Principles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of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human rights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and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social justice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are fundamental to social work. </a:t>
            </a:r>
          </a:p>
          <a:p>
            <a:pPr lvl="2"/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IFSW and IFSSW. (2000). International Journal of Social Work.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Vol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: 47-3. pp-407-424.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63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085" y="365127"/>
            <a:ext cx="6218325" cy="7115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/>
              </a:rPr>
              <a:t>Social Work Profession 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93" y="1414964"/>
            <a:ext cx="2074462" cy="8213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Promote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89159" y="3286125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Social Change  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78826" y="3323723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Problem-Solving in Human Relationships  </a:t>
            </a:r>
            <a:endParaRPr lang="en-US" sz="1200" dirty="0"/>
          </a:p>
        </p:txBody>
      </p:sp>
      <p:sp>
        <p:nvSpPr>
          <p:cNvPr id="9" name="Freeform 8"/>
          <p:cNvSpPr/>
          <p:nvPr/>
        </p:nvSpPr>
        <p:spPr>
          <a:xfrm>
            <a:off x="5580351" y="1852864"/>
            <a:ext cx="1785933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Freeform 9"/>
          <p:cNvSpPr/>
          <p:nvPr/>
        </p:nvSpPr>
        <p:spPr>
          <a:xfrm flipH="1">
            <a:off x="3720987" y="1836823"/>
            <a:ext cx="1866710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98855" y="5232482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Enhance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Well-being</a:t>
            </a:r>
            <a:endParaRPr lang="en-US" sz="1800" dirty="0"/>
          </a:p>
        </p:txBody>
      </p:sp>
      <p:sp>
        <p:nvSpPr>
          <p:cNvPr id="13" name="Freeform 12"/>
          <p:cNvSpPr/>
          <p:nvPr/>
        </p:nvSpPr>
        <p:spPr>
          <a:xfrm>
            <a:off x="6149958" y="4099929"/>
            <a:ext cx="1052234" cy="1170153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Freeform 13"/>
          <p:cNvSpPr/>
          <p:nvPr/>
        </p:nvSpPr>
        <p:spPr>
          <a:xfrm flipH="1">
            <a:off x="3965730" y="4028674"/>
            <a:ext cx="767055" cy="1275062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" y="1545020"/>
            <a:ext cx="2926799" cy="3725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89"/>
          <a:stretch/>
        </p:blipFill>
        <p:spPr>
          <a:xfrm>
            <a:off x="8139850" y="1599698"/>
            <a:ext cx="2645598" cy="34480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557714">
            <a:off x="9467424" y="3846917"/>
            <a:ext cx="98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Problems</a:t>
            </a:r>
            <a:endParaRPr lang="en-US" sz="14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0791" y="5787297"/>
            <a:ext cx="232521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Empowerment </a:t>
            </a:r>
            <a:endParaRPr lang="en-US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023865" y="5643143"/>
            <a:ext cx="232521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Liberation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74946" y="6264736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People </a:t>
            </a:r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5992368" y="6053804"/>
            <a:ext cx="3239287" cy="532438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Freeform 21"/>
          <p:cNvSpPr/>
          <p:nvPr/>
        </p:nvSpPr>
        <p:spPr>
          <a:xfrm flipH="1">
            <a:off x="1479133" y="6264738"/>
            <a:ext cx="3253652" cy="343883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4" name="Straight Arrow Connector 23"/>
          <p:cNvCxnSpPr>
            <a:endCxn id="12" idx="2"/>
          </p:cNvCxnSpPr>
          <p:nvPr/>
        </p:nvCxnSpPr>
        <p:spPr>
          <a:xfrm flipH="1" flipV="1">
            <a:off x="5436088" y="6053806"/>
            <a:ext cx="16132" cy="352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 animBg="1"/>
      <p:bldP spid="10" grpId="0" animBg="1"/>
      <p:bldP spid="12" grpId="0"/>
      <p:bldP spid="13" grpId="0" animBg="1"/>
      <p:bldP spid="14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Social, Economic, Psychological, Spiritual, and Medical State of being good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68" y="365127"/>
            <a:ext cx="9626977" cy="801523"/>
          </a:xfrm>
        </p:spPr>
        <p:txBody>
          <a:bodyPr/>
          <a:lstStyle/>
          <a:p>
            <a:pPr algn="ctr"/>
            <a:r>
              <a:rPr lang="en-US" sz="3600" dirty="0" smtClean="0"/>
              <a:t>Utilizing Theories 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39796" y="3381889"/>
            <a:ext cx="2074462" cy="8213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Psychology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39797" y="1898414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Human Behaviour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93500" y="2024538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Social System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93498" y="3381889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/>
              <a:t>Sociology </a:t>
            </a:r>
            <a:endParaRPr lang="en-US" sz="2000" b="1" dirty="0"/>
          </a:p>
        </p:txBody>
      </p:sp>
      <p:sp>
        <p:nvSpPr>
          <p:cNvPr id="14" name="Freeform 13"/>
          <p:cNvSpPr/>
          <p:nvPr/>
        </p:nvSpPr>
        <p:spPr>
          <a:xfrm>
            <a:off x="3752644" y="1103586"/>
            <a:ext cx="1828211" cy="920952"/>
          </a:xfrm>
          <a:custGeom>
            <a:avLst/>
            <a:gdLst>
              <a:gd name="connsiteX0" fmla="*/ 1797269 w 1810062"/>
              <a:gd name="connsiteY0" fmla="*/ 0 h 1639614"/>
              <a:gd name="connsiteX1" fmla="*/ 1545021 w 1810062"/>
              <a:gd name="connsiteY1" fmla="*/ 1277007 h 1639614"/>
              <a:gd name="connsiteX2" fmla="*/ 0 w 1810062"/>
              <a:gd name="connsiteY2" fmla="*/ 1639614 h 16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062" h="1639614">
                <a:moveTo>
                  <a:pt x="1797269" y="0"/>
                </a:moveTo>
                <a:cubicBezTo>
                  <a:pt x="1820917" y="501869"/>
                  <a:pt x="1844566" y="1003738"/>
                  <a:pt x="1545021" y="1277007"/>
                </a:cubicBezTo>
                <a:cubicBezTo>
                  <a:pt x="1245476" y="1550276"/>
                  <a:pt x="622738" y="1594945"/>
                  <a:pt x="0" y="163961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Freeform 14"/>
          <p:cNvSpPr/>
          <p:nvPr/>
        </p:nvSpPr>
        <p:spPr>
          <a:xfrm flipH="1">
            <a:off x="5580857" y="1103586"/>
            <a:ext cx="1903227" cy="920952"/>
          </a:xfrm>
          <a:custGeom>
            <a:avLst/>
            <a:gdLst>
              <a:gd name="connsiteX0" fmla="*/ 1797269 w 1810062"/>
              <a:gd name="connsiteY0" fmla="*/ 0 h 1639614"/>
              <a:gd name="connsiteX1" fmla="*/ 1545021 w 1810062"/>
              <a:gd name="connsiteY1" fmla="*/ 1277007 h 1639614"/>
              <a:gd name="connsiteX2" fmla="*/ 0 w 1810062"/>
              <a:gd name="connsiteY2" fmla="*/ 1639614 h 16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062" h="1639614">
                <a:moveTo>
                  <a:pt x="1797269" y="0"/>
                </a:moveTo>
                <a:cubicBezTo>
                  <a:pt x="1820917" y="501869"/>
                  <a:pt x="1844566" y="1003738"/>
                  <a:pt x="1545021" y="1277007"/>
                </a:cubicBezTo>
                <a:cubicBezTo>
                  <a:pt x="1245476" y="1550276"/>
                  <a:pt x="622738" y="1594945"/>
                  <a:pt x="0" y="163961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7" name="Straight Arrow Connector 16"/>
          <p:cNvCxnSpPr>
            <a:stCxn id="5" idx="2"/>
            <a:endCxn id="4" idx="0"/>
          </p:cNvCxnSpPr>
          <p:nvPr/>
        </p:nvCxnSpPr>
        <p:spPr>
          <a:xfrm flipH="1">
            <a:off x="2877027" y="2719738"/>
            <a:ext cx="1" cy="6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130730" y="2719738"/>
            <a:ext cx="1" cy="6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543624" y="4288826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Intervention</a:t>
            </a:r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464135" y="3703752"/>
            <a:ext cx="1666595" cy="820953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Freeform 20"/>
          <p:cNvSpPr/>
          <p:nvPr/>
        </p:nvSpPr>
        <p:spPr>
          <a:xfrm flipH="1">
            <a:off x="2886577" y="3598841"/>
            <a:ext cx="1657047" cy="925862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92286" y="5431253"/>
            <a:ext cx="742439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Where people interact with their environment </a:t>
            </a:r>
            <a:endParaRPr lang="en-US" sz="20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19614" y="2816706"/>
            <a:ext cx="662411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/>
              <a:t>i.e.</a:t>
            </a:r>
            <a:endParaRPr lang="en-US" sz="16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318139" y="2774557"/>
            <a:ext cx="662411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/>
              <a:t>i.e.</a:t>
            </a:r>
            <a:endParaRPr lang="en-US" sz="1600" dirty="0"/>
          </a:p>
        </p:txBody>
      </p:sp>
      <p:pic>
        <p:nvPicPr>
          <p:cNvPr id="2050" name="Picture 2" descr="http://www.great-marriages.net/wp-content/uploads/2012/10/clinical-health-psych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16" y="3344131"/>
            <a:ext cx="2161618" cy="2361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ss.pakgalaxy.com/wp-content/uploads/2012/10/Sociolog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46" y="3634879"/>
            <a:ext cx="1987959" cy="170097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559206" y="1219200"/>
            <a:ext cx="2602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Theory</a:t>
            </a:r>
            <a:r>
              <a:rPr lang="en-US" sz="1400" dirty="0" smtClean="0"/>
              <a:t> is an Explanation of Facts</a:t>
            </a:r>
            <a:endParaRPr lang="en-US" sz="1400" dirty="0"/>
          </a:p>
        </p:txBody>
      </p:sp>
      <p:sp>
        <p:nvSpPr>
          <p:cNvPr id="27" name="Freeform 26"/>
          <p:cNvSpPr/>
          <p:nvPr/>
        </p:nvSpPr>
        <p:spPr>
          <a:xfrm>
            <a:off x="7404258" y="838200"/>
            <a:ext cx="1242854" cy="475592"/>
          </a:xfrm>
          <a:custGeom>
            <a:avLst/>
            <a:gdLst>
              <a:gd name="connsiteX0" fmla="*/ 0 w 756745"/>
              <a:gd name="connsiteY0" fmla="*/ 204952 h 204952"/>
              <a:gd name="connsiteX1" fmla="*/ 520262 w 756745"/>
              <a:gd name="connsiteY1" fmla="*/ 94593 h 204952"/>
              <a:gd name="connsiteX2" fmla="*/ 520262 w 756745"/>
              <a:gd name="connsiteY2" fmla="*/ 94593 h 204952"/>
              <a:gd name="connsiteX3" fmla="*/ 756745 w 756745"/>
              <a:gd name="connsiteY3" fmla="*/ 0 h 204952"/>
              <a:gd name="connsiteX0" fmla="*/ 0 w 756745"/>
              <a:gd name="connsiteY0" fmla="*/ 60378 h 94593"/>
              <a:gd name="connsiteX1" fmla="*/ 520262 w 756745"/>
              <a:gd name="connsiteY1" fmla="*/ 94593 h 94593"/>
              <a:gd name="connsiteX2" fmla="*/ 520262 w 756745"/>
              <a:gd name="connsiteY2" fmla="*/ 94593 h 94593"/>
              <a:gd name="connsiteX3" fmla="*/ 756745 w 756745"/>
              <a:gd name="connsiteY3" fmla="*/ 0 h 94593"/>
              <a:gd name="connsiteX0" fmla="*/ 0 w 944303"/>
              <a:gd name="connsiteY0" fmla="*/ 0 h 100260"/>
              <a:gd name="connsiteX1" fmla="*/ 520262 w 944303"/>
              <a:gd name="connsiteY1" fmla="*/ 34215 h 100260"/>
              <a:gd name="connsiteX2" fmla="*/ 520262 w 944303"/>
              <a:gd name="connsiteY2" fmla="*/ 34215 h 100260"/>
              <a:gd name="connsiteX3" fmla="*/ 944303 w 944303"/>
              <a:gd name="connsiteY3" fmla="*/ 100260 h 10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303" h="100260">
                <a:moveTo>
                  <a:pt x="0" y="0"/>
                </a:moveTo>
                <a:lnTo>
                  <a:pt x="520262" y="34215"/>
                </a:lnTo>
                <a:lnTo>
                  <a:pt x="520262" y="34215"/>
                </a:lnTo>
                <a:lnTo>
                  <a:pt x="944303" y="100260"/>
                </a:ln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350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14" grpId="0" animBg="1"/>
      <p:bldP spid="15" grpId="0" animBg="1"/>
      <p:bldP spid="19" grpId="0"/>
      <p:bldP spid="20" grpId="0" animBg="1"/>
      <p:bldP spid="2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Interaction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7369" y="2028406"/>
            <a:ext cx="2074462" cy="8213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Inter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5042" y="2028406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Action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9421" y="2028406"/>
            <a:ext cx="662411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7093" y="2028406"/>
            <a:ext cx="662411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88642" y="2028406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Interaction 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7369" y="3187446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Between, Among, Mutual</a:t>
            </a: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0479" y="3395119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Activity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77541" y="2475188"/>
            <a:ext cx="1" cy="6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flipH="1">
            <a:off x="2923480" y="2515334"/>
            <a:ext cx="2653698" cy="1209059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 12"/>
          <p:cNvSpPr/>
          <p:nvPr/>
        </p:nvSpPr>
        <p:spPr>
          <a:xfrm>
            <a:off x="5874333" y="3770682"/>
            <a:ext cx="2424786" cy="1397129"/>
          </a:xfrm>
          <a:custGeom>
            <a:avLst/>
            <a:gdLst>
              <a:gd name="connsiteX0" fmla="*/ 1797269 w 1810062"/>
              <a:gd name="connsiteY0" fmla="*/ 0 h 1639614"/>
              <a:gd name="connsiteX1" fmla="*/ 1545021 w 1810062"/>
              <a:gd name="connsiteY1" fmla="*/ 1277007 h 1639614"/>
              <a:gd name="connsiteX2" fmla="*/ 0 w 1810062"/>
              <a:gd name="connsiteY2" fmla="*/ 1639614 h 1639614"/>
              <a:gd name="connsiteX0" fmla="*/ 1797269 w 6018310"/>
              <a:gd name="connsiteY0" fmla="*/ 0 h 1691940"/>
              <a:gd name="connsiteX1" fmla="*/ 6003942 w 6018310"/>
              <a:gd name="connsiteY1" fmla="*/ 1557688 h 1691940"/>
              <a:gd name="connsiteX2" fmla="*/ 0 w 6018310"/>
              <a:gd name="connsiteY2" fmla="*/ 1639614 h 16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8310" h="1691940">
                <a:moveTo>
                  <a:pt x="1797269" y="0"/>
                </a:moveTo>
                <a:cubicBezTo>
                  <a:pt x="1820917" y="501869"/>
                  <a:pt x="6303487" y="1284419"/>
                  <a:pt x="6003942" y="1557688"/>
                </a:cubicBezTo>
                <a:cubicBezTo>
                  <a:pt x="5704397" y="1830957"/>
                  <a:pt x="622738" y="1594945"/>
                  <a:pt x="0" y="163961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97810" y="4929720"/>
            <a:ext cx="5186157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Activity between two people or objects (or any of two things)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 flipH="1">
            <a:off x="1171552" y="3724393"/>
            <a:ext cx="647038" cy="1205329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404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8" y="2393967"/>
            <a:ext cx="2616026" cy="2333625"/>
          </a:xfrm>
          <a:prstGeom prst="rect">
            <a:avLst/>
          </a:prstGeom>
        </p:spPr>
      </p:pic>
      <p:pic>
        <p:nvPicPr>
          <p:cNvPr id="5" name="Picture 2" descr="http://workforce2.org/wp-content/uploads/2009/09/Job-interview-ques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08" y="456874"/>
            <a:ext cx="2689924" cy="17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4" y="456873"/>
            <a:ext cx="2470913" cy="1795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" y="456875"/>
            <a:ext cx="2442281" cy="1795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" y="4729658"/>
            <a:ext cx="2336381" cy="1914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10" y="4727591"/>
            <a:ext cx="2602796" cy="1916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32" y="4705280"/>
            <a:ext cx="2661905" cy="1938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4727591"/>
            <a:ext cx="2136120" cy="1916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439158"/>
            <a:ext cx="2213413" cy="1813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2615034"/>
            <a:ext cx="2136120" cy="1749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r="9333" b="27712"/>
          <a:stretch/>
        </p:blipFill>
        <p:spPr>
          <a:xfrm>
            <a:off x="347537" y="2615036"/>
            <a:ext cx="3073144" cy="17187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415" y="0"/>
            <a:ext cx="287649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Examples of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21597" y="999458"/>
            <a:ext cx="2074462" cy="8213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Fundamental Principles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60292" y="3286125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Human Rights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49959" y="3323723"/>
            <a:ext cx="2074462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Social Justice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551484" y="1852864"/>
            <a:ext cx="1785933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3692119" y="1836823"/>
            <a:ext cx="1866710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5" r="4324"/>
          <a:stretch/>
        </p:blipFill>
        <p:spPr>
          <a:xfrm>
            <a:off x="8205043" y="4461641"/>
            <a:ext cx="2717192" cy="2082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26" y="2161817"/>
            <a:ext cx="2698809" cy="19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Everybody is YOUNG?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atic2.hypable.com/wp-content/uploads/2014/03/edward-bella-twilight.jpg?2ffe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214" y="2133600"/>
            <a:ext cx="7743438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Nobody is OLD?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data:image/jpeg;base64,/9j/4AAQSkZJRgABAQAAAQABAAD/2wCEAAkGBxQSEhUUEhQWFRUWFBQUFBUXFBQVFRYVFBYXFxYUFBQYHCggGBolHBQXITEhJSkrLi4uFx8zODMsNygtLisBCgoKDg0OGhAQGiwkHyQsLCwsLCwsLCwsLCwsLCwsLCwsLCwsLCwsLCwsLCwsLCwsLCwsLCwsLCwsLCwsLCwsLP/AABEIALcBEwMBIgACEQEDEQH/xAAcAAABBQEBAQAAAAAAAAAAAAAAAQIDBAUGBwj/xABCEAABAwIDBQUFBAkDBAMAAAABAAIRAyEEMUEFElFhcQYigZGhEzKxwfB0s9HhBxQWIzRCUmLxJHKSgqKy0kNTo//EABkBAAMBAQEAAAAAAAAAAAAAAAABAgMEBf/EACQRAAICAQQCAgMBAAAAAAAAAAABAhEDBBIhMUFREyIFMkJx/9oADAMBAAIRAxEAPwDzHtJ/GYr7ViPvXqhScQQQYIMg8CMitDtH/F4r7ViPvXrNatUSdRW2qR7Ou3UbtRoMSJ05h0x1XpvZXb363Rdhq7i9rmj2bw4h0OtBIuCDEHMTC8Nc4xE24Lpewe3/ANWxDN8FzC6IGbS7IjiJgxyWyn4ZEonsXZbF4rZ9UYbFOdWwzzFGs+76ZOTKh/mYeOiZ2m2W2lXO77r+8OU5jzVraW3mVKLaxE0rb/8AYDm48hnygo2632lNjgZj6PqPVTmxqUd3kMbcZV4OefQCaMKCpQ1TNYuCjqsqOwjVX2h7Ki3equDRpOpAmANbfFZ+3u1FOk0ikRVqBxZujJhAmXmMuQmYXAY/bFSq4F7jvQZORvmJzIstYY/LJlKjrcb2mpNp/u2kvMxJs06Fw3TxWVtPto+owNaIfB3yIg5ZQJGWQOq5eo+Tnb0TA2Ljz68Ft10Z3Zos2rVA3A87pu5pAIN5gkifKFWrYpz8w1rRlDRp1UQgWuSeqbUPdix69Lp2xEr65mTAMQIFyB6QoW4h0ucbnIA5RwCje4m/h0CLk3sBkNOKmwHe1cQYN4vzTW1AIibJH3zEFG8ATGXH5pDLeGxbmn3QQTJa4FzS4G0tGf5lbmE2o19VlR9NgLmySAd32jd4XAJcTuxmdAuYjwkHmrOHxBDmEmACLxO6BrAEnMppgdttXBNqRVpFjmOaS5zXTBGc718yPqYxWrR2GQ+i5oqfvAXOjdAcHAgfuzYFpDhpIgjhOcBCbOLURpjkiEIOYEIQgBChCEAPoVd05SkrVN4zEJiRIuwSoSIEKkSpEACEJUAZ/aL+MxX2rEfevWYc1pdov4zFfasR969UHhV4PTFT8C6KjCdHtPk4JjUEJgz07Ym3WxXoG7SwOA6yCPMf9yOwHabfb+r1HHeYYZObqYs083NFjxELgOz+I3KwJNi1zT5T8WhVcS7drOLCRDyWkGCNQQdFW/pk7T3jaGH3DkL3tfyWD2i2v+rUg+Jk7o6wT8lPsDFuq4Wk+o4ucWiSTfIZrzLbuPdUrVO8XM9o9zQTIuYFugCweNb2aKX1KFZ5JdpvOLiMrmc+kquZTnHgEluUceaskdyOel/SE32cHjkUrSIMRlbWw4JTFjn6T0TENaJJtbU5qN5EfhITw7rHO0qPevokxig215fWqQ3PhJ+XilEdOqWRFrjmL9EAMLfV314JjjBMQQimCTbTwSuGWXE5KRg4cfzTqVhbQa/XJMAnMxwtwUjXbpludjCAN7Z0h7XNpioRZ43osRAaR/K6xgxq2QRK09rA+0JtBuACHQOot5LlsJid15eQ0tMb7ZAlsguDRxO7nBzPFdi/2dalvgNpwbAxT3gQCN1upnh14xS5Ms8N0eDKCRK5sfL61TmNQefQxCc8JiBAkKEJDQiEIQUCEiVAAkQhAAlSIQBT7RD/AFeK+1Yj756z4Wh2h/i8V9qxH3z1RCo9MjapCLJrgntQBCmg3T4V/YOzzWrNaBaQXdApA9AY99HAbze65tOZtoIsvOHHzXpPbNgbgy0Ei7crTBFl5o519L5Ii75BquAc3im2Np6W06px4ETx0THSbQPiY4piHC4gzzMW6JHt/py4oA5nmSeGicyx8I1HUpiI3CBJz536CdFGHEjK51+Sle06Eyck0usJ45aQEhjDYieOX4pzn38pjzvOqbuSZi0kzr5JwabmPllqkAxomfryTGyI6yptPQ/JDKXKwuTzhSMjdew6jRD+6Bx1MJ9VmQStomCc4mPxQOiWlSgb8gtyMZ30hw1E5cFu4eqGlrHPc2gSHgOaN8FrwN1xzMQJ3YFwLSudpE7sAkSJ8Rl0uFtYJ3tgQ8sB7sBxaLtEAwb/ACvFrRSYjV2pR3Xd33TO7YiBnkeqpgrXrMY6j+7/AJG7rtIDTAJGl+fhZY6bPPzR2yAlIhCDECkSwkISGIhIhBQJUiEACEIQAShJCVAFTtB/F4r7ViPvnqjC1dq4N1XG4lrBJ/WcR989TN7L4j+j1VdLk9MxISgLZf2axA/k9U/C9l67zBbujiUtyAwqNBz3BrRJOS9P7I7DGHZLvfNyVJsLsxTw43j3n6krc3VjOV8IuK8s57t6ycMf9zfKbrzGP85eS9L7ek+w6kA5RH+fivN3UrTkNTp09D5LSHREuxhMHPoNEPPHxSACPNFgPRUIe7SGi+QN0yM9TlJsoy5PpAusEnJDUW+hwYSIabzHEnkmNomTANrXXQ7O7NFwG+fBdFs7YlOnk0Fc09TFdHVDSyffBxmHwFR9gwzx3fSStCj2bqWmM8s/Ndy2kAMoCcMLPJYvUTfR0R0kF2ceeysXdUjlAjLqlpdm2kzvzOeS7AYIc0ns93hHh+Cj5Z+zT4Ma8HNO7MU4jeA6Ouqz+yoAMOLhwFvMhdc+nwAjoClpUpMwOosfJCyTXkHhg/Bwz+zlQN7nePCIIzyvzWTjMK6kQHNI4O58+C9MdnEjoRfxVLaeDbVBaRmD9ei1jnfkwyaZfyc1sLbTabSXiXugb286d2/ODrmpsfhN12Y3XXDoMXvmBnfRYNbD7oJaI70SYJaW8znlbotd2L9swOjIAajjIjLQERxXbGVo8vUQ+v8AhASklCQoPPFlIShNKBpBKE2U5IqglKmwlKYAiUkoQFCyhIhIDsNu7E9hi/b0/wCbEVC/o97ifiurptkA8l6Q7ZFA2NGmbk3Y03Jkm44pHbHoH/4mDoI+C1z5YzVRVHfjjKPZ517NRwvQKvZugcg5vRx+cqpU7I0zk9467p+QXK4mykcZKdTXUVex/wDTV82/MFQDsjUH87PNw+SVMLR5z28aP1c9Wx55/Fea1nndAzgWHCfhcyva/wBJXZj2eAqVXPEsLIABuXODYy5rxCs86GFtHhEPljXPH5BRG8/XgntZvEA+C29n7M7ry7MFmfAz6KZSKUShs/AF5Ei31ddVgdlMbBjxUGDw+68DiMvrr6LcpMAhcWWTbo78MIpWWsMyFcYzXzUDG2lWW9FlR0WNKWeSmFEobSJT2huREaZ0JUrKc/nMpLDWeaioPcHWnmm0NNErmwL/AA5qtUpwZvIyKuYolwH+4T9eCr1AZIItmEgbKVSuZnXzS0ydVLUognvR14KGvR3ciqoz3HIYzCSavJzidQRJ8jzUGABFEgkmXkjgBy6n4LqHYTvGACSXNIP9w15Ex6rAxtAsIboLD68Qu7F0ePq5UmVEqUppWh5oFNITgEiAQBqEqRAxEIQgYQiEIQAISoQFH1chczS2i8VTvuduhzhA0EroKeJYRIcCFDVHpkyFC/FsAkvaPFZWI7RMHutnmTHokBtoXL1e1B0a0eZ+aqv7TvMy4Do1FjplL9NmK3Nnbv8A9lam3waHPP8A4r503C5wAvJgeK9h/STtCvisMKdnxUa8ANAcLESIF7E+vhwXZ7YT21DUqt3QwFwBNy6LW0hG5UG19mc3A7rmzcRJ9DHk5vmunbS7o47kHnnunyB81Eyg10W7rgBI/lcBEnkRHqr9RoBjg1rZ8ACTwuk0UmVpG806+7+K16Y9fisim2XyRFyY4Stdv5rjy/tR3YV9S1TCsOeBlr6eCoySYvkoNo7RZQgvdn7rdTb6ukjRlrE4hw938vVUS/EOPeO6OORPIcFkV+0bj7vhbLqSD5wsvE7Qql5ku7p95r3OaebZABHgqp9kcN0d5garWWefjdbbKlMi0XXneCquqwSZEdL811OzWTAk5BZNs2UUdPRwzYvCp43EsAOUCZmIHUqlXxpbIm0QVzW1Nqb3cNN5JN92A3zN/RMKsuYytSrWbWaDmNBbSTZWMNhnbpGetsjyXObrd8CPZsiS40Pakn+n3h5yrmy9oGm9oDTuPgPhu6BP9snK1x6q/HZnSvhM0azAH/8ASPS4K5HGE77pzkz+a7fFUZqCCCDl4xmuQ2wxgquDN43Nzw0tHzXZhf1PH/IKmUU1KUgWp5opTUpSFA0IhCVAxEIQgBJQlQgYkJUIQB6Hj/0gt/WqlJrD3a1SmSeLXlp+C3cNt14cW6OEheLbdeRjcSRmMViD/wDs9elbAxQq0mO1hdWGEZ4pe0d05NSXo6B+JccyonVCUxxlOYF51nRQ1zio5JUzinNCXYdGJtjHCl1P19dVn0sSajJ0It/hSdr6V2O5x9eih2c+KY6WXNKbjJnfDGpY0ythKZa6M5mx4C/4+abinBoLr/zCeVuHRSiq51UQI1uQDnAtnkn4nDlwyseHgCV0wbaOTIkmQbP90b2eXgr7TPNU2CLcPRWsLmFyyvcdsEtpK/C1I7hi15v5KCnh2tMvaSSBLnS4+Oo6LZpVLGMwNT6K3SpAtu3TLTwSfJpFGA6lSj3h9dQsvGYIPMMBd6Dy1XV1MC06KpVbuZW6aKS1EzcDs3cgTpfqt/Z2G3blZlDFSY1W1QFgqiuSWVsaBvclj1sDrnrHGVvYqjKoup7usXt1KqS9EorYHC0iILnMIMxJ9bqPabGtH7p7XvNm8BNiSW8M0/E4Qe9eYgg/Vk6jhoLbxfjpGSys02lfD4U0gC7dLiQXOA97Qmy5faFXecTAvebzfQ3jyC7vGUQW9HA9ePxXBY73yCILTu/8bZaZLu07uJ4f5NVJFdCVIug8oRIlSFA0IhCEDBCEIAEIQgAQhCBlLtEf9ZivtWI++evYP0bbCw78ID7eahE7oc0bs6bsSvHu0X8ZivtWI++euh7CbV9k6AYM+YXRplb23Vnbl4VnpVRm6S06GEwlNe4uO9xQ5cWWG2bj6OiLtJjolTMZZVN6E4V1mmU1ZDtnCtqU3NPCx4Fc1hmkUReC0lpJAtzAXVvusHH0zScSG7zHEEiddY+PgVlkX9HTgnX1ZU2SxocS0SciXGdNBK3HUgGgnRnx5+SzMBh2EktJDicjoDrC2y0GR/c1t+GfzWmF2ic6pmDXw26Bz+AGXqjCNANpzI68SfRaWKobzjOQBJPHek/L4JjsDu3ix9Z4dVOSDu0XjyKqYoaQOBzA68fVaFKqc1Xo0CZM2mJym8GOWUdVZ9kR04dRb0v/AIWDi0jphNNkxpSIOXlYqjj8MA22cZ/BaLals9FRqO33RNsj14KTdsyNj0N0Eu94m9shoFsxkRxVTEgskt1zt6hY78fUpPBJe9uZacxzafHI2V8rgyddnXBtrqlVw2+4NAsL+i0dkYhlZgcDPhBEZgg5FZe0tuU21C2h3yO65093e4DUxrCOx2kiX9RMwbx8OasNwqqbPxDplxJJuePktoAfNQ0NMy6uFmG6mQORzg+IF1wfaCn+9ef7j5E/4/5L1ChSDj0uOc2zXnvbTD+zxNbg4Mi0Xsbf8T5ru06qJ4n5F7mc4kQkXQeSKmlKU1IaBKkQgYISJZQAFIhCBhKEQhAyl2j/AIzFfasR989R7JrblVp5qXtH/GYr7ViPvnqnhae89oykgK8bakqPQl0z3DZ/7yiHC9k3eUWyMG6jTaA6QQrDwjXSi8nHfkMCajyRFNIUoYgthcVG1jWhMxGHD7Gcx/lTMqBSuNkDM1uzRTqEm8AwcpkEAxoc/JXsOyWjiTPmkrNLojMGTzUmDJIANtI67ycI0+OjSc7jz2FTDzA6DqTuj0sFLiKYN+Ex0EkkfWqfUd3rcR5mT+Cc9sg9MuX+VqYJkWGowPHzIFyeV59NUzFg5n6kyfh5A8VeYDENuYN9MxPoB5KhtE2dFwGuAPNxE+hWORcHThlyZlTEF3dZxz+unqpWUS2Wi8XceH80dclKKJp0hECA573WkCMyfA9Fn43tGGnda2LtgyBLiSPAWOhiOMKY40lyXPNJukWnAl4YJLjM2gQPr4rNNEupkxJzBtcAWMcR8uiBtIuh5BnM57pJEZ9FIMY90Q2w0DmibnhyhJ14NIQlLsqbzWQ3vNkkOG8QHSbF0RvaZjipKGGb3d0BlyR3e4CBqJy/NW/an+amT1I+s0DEuJ7tMC+ZeR6AZKbNHgvyWMDUkgSNDw48uoK2A1wDesLl8fjCypTL2tILoJAuNPEfWi6vCwWgjhMaQNB6+SulJHPucJUXcJRsNP8AJPwPovNu31YPxJjIWA8gT5g+S9PxDopzxb8vzXjXaB84ipyO74j3v+4k+K6YI8vVytGcUhQUkrQ4KApEEpJSGgQguSSgdCpESklAxUJJRKBULKEkoQOmVe0f8ZivtWI++embIaDVbPFSdov4vFfasR989M2MyarQeK0w/ujvn+rPZ6T5pMIM2HwSEqts21IN4KwCp10azMrA/oh7UyqpWBK6nK5KNbKjSrAKj9nCnwmFe/3GFw4xbxcbBCQWJRolxsYgJzXbt+VvAH5z5oxZNM7siYl/wAHHMX5qKu+w4cuAjJbRjSM3K2PL++ee7HldaLWznzHKxG76FZeHaXFvPdHqG/it9tECDrBIHMxY+UeKEgsrU29x0abxHyVTaFOAejfJgy8yB5rTwLQW8pgdI/L0VbadLvAcbR0G98PUKGjSMqZlNn2e6LzmTllDWx0g+i5fF7N77S68GG8xyHqu9oYSQJ/3+ZP5eY4KriNnAvJgH4zMxy0UuHBayc2cw3BxvPkhgBPI8LZnJWWUC0AlvkYi5/D0XQO2WXADhd1tTE/DyCMXg2kgWj3jxge6BwECeFlLxo0WeS6M3D0Zjum41P19BLWfAIawA+YstKph/dbq4EnSAZPXQeidiaAG6T0I52/D0SUEN6ibMJuGJcCbgjycI1+suS6HYtKGxERNvOfiVHhqHiCZ62uOtitHDU90xx/FWkYSlZLUoy0DOASBz4Lz3b3ZEuqOqCQHXBA0FoIORsL/AEfSW5/WsLD7Y4h9GkalNu8LTdobn7znOIDQBrOq0izDJFS7PO/2UdxR+yTuKbie2pabtnmHNcP+TTDuoVd/bv8AsKrciPhXotDsoeKP2TPFUD24d/QmO7cP/p9UbkP4V6NMdkuaX9khxWT+2z/6fVNPbep/T6pbkNY16NodkxxR+yQ4rCPbar/SPNN/bWr/AEjzT3IPiXo6Edk28U8dlWcVzR7aVuAUf7ZVuARuQfGvR1n7LM4oXJ/thX5IRuQfGvRn9ov4vFfasR989VcFU3XtdwIVvtCP9XiftWI++eqAWkXTTG1aPZtnGWtPFoVipZZPZ8uqUaRYC4xkASfILqqOwKr4Lopji43j/aLrX8hFuaa9Ead/Xky6TlewuEqVDDGk8Tk0dStnDbGo08/3h4kwJvk0fOVPi8QbbptNgAABlouaGFvs1lkXgrYbZlOlepL3WtB3fDj4pu09uNaA1nvEZWtpAByJUVbagFjE8BfQjJt1ivqmpWcbwOs2tAnI2W2xRRlubGvbJ33HugyZ/mPI/wBIBjnJ5pMRLweE+Qv6pMQ8ucBoD65T0GQU72RA4hthwz+CljRb2VShoJzyHIcfRacjI20B66rOdUiPTrf81ZxHeYCLGRPnHrPqoZSJsGIEHPXzjLxTcbTlzT/v8CGwD5D1SUnExN3QQeZHPjIlWHDekcRY9WzP1xUMtElNu60dGzzMBJQpwAXZkb3nJnrf1KVx3ncpty7oHxJUjxMnlHQCfySsCtUdMCwAuRo0C/iY15qDDYe8uzdJM6zFvgrLGSDfiPCXH4WUlVkXygT0mxHXNIZn4dm+Wu13pP8A1AkT0sl2rSkgDSfEloPzHkrNCkRI13mEdYAA9Cn4hnvHSTHgAIHUx5pDsp4KnnyIIPgI+PxWk1mvX8vrkquEYQ09AB1vf1atJjLcoP18UgZBSbmDx+BTMdSa5kOAcDNjbjOYOhNiFZeI11+adUote2CY1JHMET5FWiWfP/abZ1MPcKIDd10Oa72dJzTcXbIaRaxaNDOa5upTAMAzxOk8uS9d7a/o6xNZxq4YsqyGAtB3H90OuAbE97jkvNtpbFr4cxXpPpk6OaR65eqmXBUeTILUbqsiklNAqbRVMrFqbuq0cOUNoGUbkFMqliNxXXYdRupHgi0G1lXcStYrDaZSexcTYHyTsVEO6hddgf0eY6rTbUbTADhI3nQY5jRCra/QrXsqu2DWxmPxNLDtDnfrOJJlzWgAVn3JJ+C77Y36JaNIB+OqmoRc06e82n0L/fdrlupULpS5MWzvMK6nQYGYek1jAI7oa1v/ALE9Qs3aO036FrZzsXf+vBCFrFEMyjj3TBc8zYid1uosBfjqUxmJac2g5397Of6kIWtIiydrt2IMSOl5yt0VTD911RxMk36CIEevohCyydFRI6PdZvn6i5t9ap2BxEknjujncTJ8vVCFgWaOKYYEcPh9DyT8PV0Osj655+SEKGUiw1/f8j+I9Vae/dIPCAfFCFmy0G9fqPhf4fBWGukc/wAvxSIUFEFR97f1tb/5SfOfNaFdunOfQx9ckIVIQzBtm/8AdPj7g+uSTGMHcaMpFR3hJ+uiEIAhbcnqR03QJ9fitBw3R0b9fBCEhlcCw4lMpuvHL5x8kIVIlmC7b25V3WHduQG97KTunhcQcx4ZLosLtNmIYW1Gh7TYtc0EHqDZCF1bVRlZgbW/Rzg68upD2DuDZNP/AIaeC5nHdiThzDwL5EGQfmhCxlBFqTM2r2ZakpdmmgoQo2ovcy07s406Id2YYdAhCe1CtjB2WYNAt7YHZylTPtXtB3T3R/dxKELTHBORE5NI6X9dcchbS8emiRCF1bUcx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UUEhQWFRUWFBQUFBUXFBQVFRYVFBYXFxYUFBQYHCggGBolHBQXITEhJSkrLi4uFx8zODMsNygtLisBCgoKDg0OGhAQGiwkHyQsLCwsLCwsLCwsLCwsLCwsLCwsLCwsLCwsLCwsLCwsLCwsLCwsLCwsLCwsLCwsLCwsLP/AABEIALcBEwMBIgACEQEDEQH/xAAcAAABBQEBAQAAAAAAAAAAAAAAAQIDBAUGBwj/xABCEAABAwIDBQUFBAkDBAMAAAABAAIRAyEEMUEFElFhcQYigZGhEzKxwfB0s9HhBxQWIzRCUmLxJHKSgqKy0kNTo//EABkBAAMBAQEAAAAAAAAAAAAAAAABAgMEBf/EACQRAAICAQQCAgMBAAAAAAAAAAABAhEDBBIhMUFREyIFMkJx/9oADAMBAAIRAxEAPwDzHtJ/GYr7ViPvXqhScQQQYIMg8CMitDtH/F4r7ViPvXrNatUSdRW2qR7Ou3UbtRoMSJ05h0x1XpvZXb363Rdhq7i9rmj2bw4h0OtBIuCDEHMTC8Nc4xE24Lpewe3/ANWxDN8FzC6IGbS7IjiJgxyWyn4ZEonsXZbF4rZ9UYbFOdWwzzFGs+76ZOTKh/mYeOiZ2m2W2lXO77r+8OU5jzVraW3mVKLaxE0rb/8AYDm48hnygo2632lNjgZj6PqPVTmxqUd3kMbcZV4OefQCaMKCpQ1TNYuCjqsqOwjVX2h7Ki3equDRpOpAmANbfFZ+3u1FOk0ikRVqBxZujJhAmXmMuQmYXAY/bFSq4F7jvQZORvmJzIstYY/LJlKjrcb2mpNp/u2kvMxJs06Fw3TxWVtPto+owNaIfB3yIg5ZQJGWQOq5eo+Tnb0TA2Ljz68Ft10Z3Zos2rVA3A87pu5pAIN5gkifKFWrYpz8w1rRlDRp1UQgWuSeqbUPdix69Lp2xEr65mTAMQIFyB6QoW4h0ucbnIA5RwCje4m/h0CLk3sBkNOKmwHe1cQYN4vzTW1AIibJH3zEFG8ATGXH5pDLeGxbmn3QQTJa4FzS4G0tGf5lbmE2o19VlR9NgLmySAd32jd4XAJcTuxmdAuYjwkHmrOHxBDmEmACLxO6BrAEnMppgdttXBNqRVpFjmOaS5zXTBGc718yPqYxWrR2GQ+i5oqfvAXOjdAcHAgfuzYFpDhpIgjhOcBCbOLURpjkiEIOYEIQgBChCEAPoVd05SkrVN4zEJiRIuwSoSIEKkSpEACEJUAZ/aL+MxX2rEfevWYc1pdov4zFfasR969UHhV4PTFT8C6KjCdHtPk4JjUEJgz07Ym3WxXoG7SwOA6yCPMf9yOwHabfb+r1HHeYYZObqYs083NFjxELgOz+I3KwJNi1zT5T8WhVcS7drOLCRDyWkGCNQQdFW/pk7T3jaGH3DkL3tfyWD2i2v+rUg+Jk7o6wT8lPsDFuq4Wk+o4ucWiSTfIZrzLbuPdUrVO8XM9o9zQTIuYFugCweNb2aKX1KFZ5JdpvOLiMrmc+kquZTnHgEluUceaskdyOel/SE32cHjkUrSIMRlbWw4JTFjn6T0TENaJJtbU5qN5EfhITw7rHO0qPevokxig215fWqQ3PhJ+XilEdOqWRFrjmL9EAMLfV314JjjBMQQimCTbTwSuGWXE5KRg4cfzTqVhbQa/XJMAnMxwtwUjXbpludjCAN7Z0h7XNpioRZ43osRAaR/K6xgxq2QRK09rA+0JtBuACHQOot5LlsJid15eQ0tMb7ZAlsguDRxO7nBzPFdi/2dalvgNpwbAxT3gQCN1upnh14xS5Ms8N0eDKCRK5sfL61TmNQefQxCc8JiBAkKEJDQiEIQUCEiVAAkQhAAlSIQBT7RD/AFeK+1Yj756z4Wh2h/i8V9qxH3z1RCo9MjapCLJrgntQBCmg3T4V/YOzzWrNaBaQXdApA9AY99HAbze65tOZtoIsvOHHzXpPbNgbgy0Ei7crTBFl5o519L5Ii75BquAc3im2Np6W06px4ETx0THSbQPiY4piHC4gzzMW6JHt/py4oA5nmSeGicyx8I1HUpiI3CBJz536CdFGHEjK51+Sle06Eyck0usJ45aQEhjDYieOX4pzn38pjzvOqbuSZi0kzr5JwabmPllqkAxomfryTGyI6yptPQ/JDKXKwuTzhSMjdew6jRD+6Bx1MJ9VmQStomCc4mPxQOiWlSgb8gtyMZ30hw1E5cFu4eqGlrHPc2gSHgOaN8FrwN1xzMQJ3YFwLSudpE7sAkSJ8Rl0uFtYJ3tgQ8sB7sBxaLtEAwb/ACvFrRSYjV2pR3Xd33TO7YiBnkeqpgrXrMY6j+7/AJG7rtIDTAJGl+fhZY6bPPzR2yAlIhCDECkSwkISGIhIhBQJUiEACEIQAShJCVAFTtB/F4r7ViPvnqjC1dq4N1XG4lrBJ/WcR989TN7L4j+j1VdLk9MxISgLZf2axA/k9U/C9l67zBbujiUtyAwqNBz3BrRJOS9P7I7DGHZLvfNyVJsLsxTw43j3n6krc3VjOV8IuK8s57t6ycMf9zfKbrzGP85eS9L7ek+w6kA5RH+fivN3UrTkNTp09D5LSHREuxhMHPoNEPPHxSACPNFgPRUIe7SGi+QN0yM9TlJsoy5PpAusEnJDUW+hwYSIabzHEnkmNomTANrXXQ7O7NFwG+fBdFs7YlOnk0Fc09TFdHVDSyffBxmHwFR9gwzx3fSStCj2bqWmM8s/Ndy2kAMoCcMLPJYvUTfR0R0kF2ceeysXdUjlAjLqlpdm2kzvzOeS7AYIc0ns93hHh+Cj5Z+zT4Ma8HNO7MU4jeA6Ouqz+yoAMOLhwFvMhdc+nwAjoClpUpMwOosfJCyTXkHhg/Bwz+zlQN7nePCIIzyvzWTjMK6kQHNI4O58+C9MdnEjoRfxVLaeDbVBaRmD9ei1jnfkwyaZfyc1sLbTabSXiXugb286d2/ODrmpsfhN12Y3XXDoMXvmBnfRYNbD7oJaI70SYJaW8znlbotd2L9swOjIAajjIjLQERxXbGVo8vUQ+v8AhASklCQoPPFlIShNKBpBKE2U5IqglKmwlKYAiUkoQFCyhIhIDsNu7E9hi/b0/wCbEVC/o97ifiurptkA8l6Q7ZFA2NGmbk3Y03Jkm44pHbHoH/4mDoI+C1z5YzVRVHfjjKPZ517NRwvQKvZugcg5vRx+cqpU7I0zk9467p+QXK4mykcZKdTXUVex/wDTV82/MFQDsjUH87PNw+SVMLR5z28aP1c9Wx55/Fea1nndAzgWHCfhcyva/wBJXZj2eAqVXPEsLIABuXODYy5rxCs86GFtHhEPljXPH5BRG8/XgntZvEA+C29n7M7ry7MFmfAz6KZSKUShs/AF5Ei31ddVgdlMbBjxUGDw+68DiMvrr6LcpMAhcWWTbo78MIpWWsMyFcYzXzUDG2lWW9FlR0WNKWeSmFEobSJT2huREaZ0JUrKc/nMpLDWeaioPcHWnmm0NNErmwL/AA5qtUpwZvIyKuYolwH+4T9eCr1AZIItmEgbKVSuZnXzS0ydVLUognvR14KGvR3ciqoz3HIYzCSavJzidQRJ8jzUGABFEgkmXkjgBy6n4LqHYTvGACSXNIP9w15Ex6rAxtAsIboLD68Qu7F0ePq5UmVEqUppWh5oFNITgEiAQBqEqRAxEIQgYQiEIQAISoQFH1chczS2i8VTvuduhzhA0EroKeJYRIcCFDVHpkyFC/FsAkvaPFZWI7RMHutnmTHokBtoXL1e1B0a0eZ+aqv7TvMy4Do1FjplL9NmK3Nnbv8A9lam3waHPP8A4r503C5wAvJgeK9h/STtCvisMKdnxUa8ANAcLESIF7E+vhwXZ7YT21DUqt3QwFwBNy6LW0hG5UG19mc3A7rmzcRJ9DHk5vmunbS7o47kHnnunyB81Eyg10W7rgBI/lcBEnkRHqr9RoBjg1rZ8ACTwuk0UmVpG806+7+K16Y9fisim2XyRFyY4Stdv5rjy/tR3YV9S1TCsOeBlr6eCoySYvkoNo7RZQgvdn7rdTb6ukjRlrE4hw938vVUS/EOPeO6OORPIcFkV+0bj7vhbLqSD5wsvE7Qql5ku7p95r3OaebZABHgqp9kcN0d5garWWefjdbbKlMi0XXneCquqwSZEdL811OzWTAk5BZNs2UUdPRwzYvCp43EsAOUCZmIHUqlXxpbIm0QVzW1Nqb3cNN5JN92A3zN/RMKsuYytSrWbWaDmNBbSTZWMNhnbpGetsjyXObrd8CPZsiS40Pakn+n3h5yrmy9oGm9oDTuPgPhu6BP9snK1x6q/HZnSvhM0azAH/8ASPS4K5HGE77pzkz+a7fFUZqCCCDl4xmuQ2wxgquDN43Nzw0tHzXZhf1PH/IKmUU1KUgWp5opTUpSFA0IhCVAxEIQgBJQlQgYkJUIQB6Hj/0gt/WqlJrD3a1SmSeLXlp+C3cNt14cW6OEheLbdeRjcSRmMViD/wDs9elbAxQq0mO1hdWGEZ4pe0d05NSXo6B+JccyonVCUxxlOYF51nRQ1zio5JUzinNCXYdGJtjHCl1P19dVn0sSajJ0It/hSdr6V2O5x9eih2c+KY6WXNKbjJnfDGpY0ythKZa6M5mx4C/4+abinBoLr/zCeVuHRSiq51UQI1uQDnAtnkn4nDlwyseHgCV0wbaOTIkmQbP90b2eXgr7TPNU2CLcPRWsLmFyyvcdsEtpK/C1I7hi15v5KCnh2tMvaSSBLnS4+Oo6LZpVLGMwNT6K3SpAtu3TLTwSfJpFGA6lSj3h9dQsvGYIPMMBd6Dy1XV1MC06KpVbuZW6aKS1EzcDs3cgTpfqt/Z2G3blZlDFSY1W1QFgqiuSWVsaBvclj1sDrnrHGVvYqjKoup7usXt1KqS9EorYHC0iILnMIMxJ9bqPabGtH7p7XvNm8BNiSW8M0/E4Qe9eYgg/Vk6jhoLbxfjpGSys02lfD4U0gC7dLiQXOA97Qmy5faFXecTAvebzfQ3jyC7vGUQW9HA9ePxXBY73yCILTu/8bZaZLu07uJ4f5NVJFdCVIug8oRIlSFA0IhCEDBCEIAEIQgAQhCBlLtEf9ZivtWI++evYP0bbCw78ID7eahE7oc0bs6bsSvHu0X8ZivtWI++euh7CbV9k6AYM+YXRplb23Vnbl4VnpVRm6S06GEwlNe4uO9xQ5cWWG2bj6OiLtJjolTMZZVN6E4V1mmU1ZDtnCtqU3NPCx4Fc1hmkUReC0lpJAtzAXVvusHH0zScSG7zHEEiddY+PgVlkX9HTgnX1ZU2SxocS0SciXGdNBK3HUgGgnRnx5+SzMBh2EktJDicjoDrC2y0GR/c1t+GfzWmF2ic6pmDXw26Bz+AGXqjCNANpzI68SfRaWKobzjOQBJPHek/L4JjsDu3ix9Z4dVOSDu0XjyKqYoaQOBzA68fVaFKqc1Xo0CZM2mJym8GOWUdVZ9kR04dRb0v/AIWDi0jphNNkxpSIOXlYqjj8MA22cZ/BaLals9FRqO33RNsj14KTdsyNj0N0Eu94m9shoFsxkRxVTEgskt1zt6hY78fUpPBJe9uZacxzafHI2V8rgyddnXBtrqlVw2+4NAsL+i0dkYhlZgcDPhBEZgg5FZe0tuU21C2h3yO65093e4DUxrCOx2kiX9RMwbx8OasNwqqbPxDplxJJuePktoAfNQ0NMy6uFmG6mQORzg+IF1wfaCn+9ef7j5E/4/5L1ChSDj0uOc2zXnvbTD+zxNbg4Mi0Xsbf8T5ru06qJ4n5F7mc4kQkXQeSKmlKU1IaBKkQgYISJZQAFIhCBhKEQhAyl2j/AIzFfasR989R7JrblVp5qXtH/GYr7ViPvnqnhae89oykgK8bakqPQl0z3DZ/7yiHC9k3eUWyMG6jTaA6QQrDwjXSi8nHfkMCajyRFNIUoYgthcVG1jWhMxGHD7Gcx/lTMqBSuNkDM1uzRTqEm8AwcpkEAxoc/JXsOyWjiTPmkrNLojMGTzUmDJIANtI67ycI0+OjSc7jz2FTDzA6DqTuj0sFLiKYN+Ex0EkkfWqfUd3rcR5mT+Cc9sg9MuX+VqYJkWGowPHzIFyeV59NUzFg5n6kyfh5A8VeYDENuYN9MxPoB5KhtE2dFwGuAPNxE+hWORcHThlyZlTEF3dZxz+unqpWUS2Wi8XceH80dclKKJp0hECA573WkCMyfA9Fn43tGGnda2LtgyBLiSPAWOhiOMKY40lyXPNJukWnAl4YJLjM2gQPr4rNNEupkxJzBtcAWMcR8uiBtIuh5BnM57pJEZ9FIMY90Q2w0DmibnhyhJ14NIQlLsqbzWQ3vNkkOG8QHSbF0RvaZjipKGGb3d0BlyR3e4CBqJy/NW/an+amT1I+s0DEuJ7tMC+ZeR6AZKbNHgvyWMDUkgSNDw48uoK2A1wDesLl8fjCypTL2tILoJAuNPEfWi6vCwWgjhMaQNB6+SulJHPucJUXcJRsNP8AJPwPovNu31YPxJjIWA8gT5g+S9PxDopzxb8vzXjXaB84ipyO74j3v+4k+K6YI8vVytGcUhQUkrQ4KApEEpJSGgQguSSgdCpESklAxUJJRKBULKEkoQOmVe0f8ZivtWI++embIaDVbPFSdov4vFfasR989M2MyarQeK0w/ujvn+rPZ6T5pMIM2HwSEqts21IN4KwCp10azMrA/oh7UyqpWBK6nK5KNbKjSrAKj9nCnwmFe/3GFw4xbxcbBCQWJRolxsYgJzXbt+VvAH5z5oxZNM7siYl/wAHHMX5qKu+w4cuAjJbRjSM3K2PL++ee7HldaLWznzHKxG76FZeHaXFvPdHqG/it9tECDrBIHMxY+UeKEgsrU29x0abxHyVTaFOAejfJgy8yB5rTwLQW8pgdI/L0VbadLvAcbR0G98PUKGjSMqZlNn2e6LzmTllDWx0g+i5fF7N77S68GG8xyHqu9oYSQJ/3+ZP5eY4KriNnAvJgH4zMxy0UuHBayc2cw3BxvPkhgBPI8LZnJWWUC0AlvkYi5/D0XQO2WXADhd1tTE/DyCMXg2kgWj3jxge6BwECeFlLxo0WeS6M3D0Zjum41P19BLWfAIawA+YstKph/dbq4EnSAZPXQeidiaAG6T0I52/D0SUEN6ibMJuGJcCbgjycI1+suS6HYtKGxERNvOfiVHhqHiCZ62uOtitHDU90xx/FWkYSlZLUoy0DOASBz4Lz3b3ZEuqOqCQHXBA0FoIORsL/AEfSW5/WsLD7Y4h9GkalNu8LTdobn7znOIDQBrOq0izDJFS7PO/2UdxR+yTuKbie2pabtnmHNcP+TTDuoVd/bv8AsKrciPhXotDsoeKP2TPFUD24d/QmO7cP/p9UbkP4V6NMdkuaX9khxWT+2z/6fVNPbep/T6pbkNY16NodkxxR+yQ4rCPbar/SPNN/bWr/AEjzT3IPiXo6Edk28U8dlWcVzR7aVuAUf7ZVuARuQfGvR1n7LM4oXJ/thX5IRuQfGvRn9ov4vFfasR989VcFU3XtdwIVvtCP9XiftWI++eqAWkXTTG1aPZtnGWtPFoVipZZPZ8uqUaRYC4xkASfILqqOwKr4Lopji43j/aLrX8hFuaa9Ead/Xky6TlewuEqVDDGk8Tk0dStnDbGo08/3h4kwJvk0fOVPi8QbbptNgAABlouaGFvs1lkXgrYbZlOlepL3WtB3fDj4pu09uNaA1nvEZWtpAByJUVbagFjE8BfQjJt1ivqmpWcbwOs2tAnI2W2xRRlubGvbJ33HugyZ/mPI/wBIBjnJ5pMRLweE+Qv6pMQ8ucBoD65T0GQU72RA4hthwz+CljRb2VShoJzyHIcfRacjI20B66rOdUiPTrf81ZxHeYCLGRPnHrPqoZSJsGIEHPXzjLxTcbTlzT/v8CGwD5D1SUnExN3QQeZHPjIlWHDekcRY9WzP1xUMtElNu60dGzzMBJQpwAXZkb3nJnrf1KVx3ncpty7oHxJUjxMnlHQCfySsCtUdMCwAuRo0C/iY15qDDYe8uzdJM6zFvgrLGSDfiPCXH4WUlVkXygT0mxHXNIZn4dm+Wu13pP8A1AkT0sl2rSkgDSfEloPzHkrNCkRI13mEdYAA9Cn4hnvHSTHgAIHUx5pDsp4KnnyIIPgI+PxWk1mvX8vrkquEYQ09AB1vf1atJjLcoP18UgZBSbmDx+BTMdSa5kOAcDNjbjOYOhNiFZeI11+adUote2CY1JHMET5FWiWfP/abZ1MPcKIDd10Oa72dJzTcXbIaRaxaNDOa5upTAMAzxOk8uS9d7a/o6xNZxq4YsqyGAtB3H90OuAbE97jkvNtpbFr4cxXpPpk6OaR65eqmXBUeTILUbqsiklNAqbRVMrFqbuq0cOUNoGUbkFMqliNxXXYdRupHgi0G1lXcStYrDaZSexcTYHyTsVEO6hddgf0eY6rTbUbTADhI3nQY5jRCra/QrXsqu2DWxmPxNLDtDnfrOJJlzWgAVn3JJ+C77Y36JaNIB+OqmoRc06e82n0L/fdrlupULpS5MWzvMK6nQYGYek1jAI7oa1v/ALE9Qs3aO036FrZzsXf+vBCFrFEMyjj3TBc8zYid1uosBfjqUxmJac2g5397Of6kIWtIiydrt2IMSOl5yt0VTD911RxMk36CIEevohCyydFRI6PdZvn6i5t9ap2BxEknjujncTJ8vVCFgWaOKYYEcPh9DyT8PV0Osj655+SEKGUiw1/f8j+I9Vae/dIPCAfFCFmy0G9fqPhf4fBWGukc/wAvxSIUFEFR97f1tb/5SfOfNaFdunOfQx9ckIVIQzBtm/8AdPj7g+uSTGMHcaMpFR3hJ+uiEIAhbcnqR03QJ9fitBw3R0b9fBCEhlcCw4lMpuvHL5x8kIVIlmC7b25V3WHduQG97KTunhcQcx4ZLosLtNmIYW1Gh7TYtc0EHqDZCF1bVRlZgbW/Rzg68upD2DuDZNP/AIaeC5nHdiThzDwL5EGQfmhCxlBFqTM2r2ZakpdmmgoQo2ovcy07s406Id2YYdAhCe1CtjB2WYNAt7YHZylTPtXtB3T3R/dxKELTHBORE5NI6X9dcchbS8emiRCF1bUcx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UUEhQWFRUWFBQUFBUXFBQVFRYVFBYXFxYUFBQYHCggGBolHBQXITEhJSkrLi4uFx8zODMsNygtLisBCgoKDg0OGhAQGiwkHyQsLCwsLCwsLCwsLCwsLCwsLCwsLCwsLCwsLCwsLCwsLCwsLCwsLCwsLCwsLCwsLCwsLP/AABEIALcBEwMBIgACEQEDEQH/xAAcAAABBQEBAQAAAAAAAAAAAAAAAQIDBAUGBwj/xABCEAABAwIDBQUFBAkDBAMAAAABAAIRAyEEMUEFElFhcQYigZGhEzKxwfB0s9HhBxQWIzRCUmLxJHKSgqKy0kNTo//EABkBAAMBAQEAAAAAAAAAAAAAAAABAgMEBf/EACQRAAICAQQCAgMBAAAAAAAAAAABAhEDBBIhMUFREyIFMkJx/9oADAMBAAIRAxEAPwDzHtJ/GYr7ViPvXqhScQQQYIMg8CMitDtH/F4r7ViPvXrNatUSdRW2qR7Ou3UbtRoMSJ05h0x1XpvZXb363Rdhq7i9rmj2bw4h0OtBIuCDEHMTC8Nc4xE24Lpewe3/ANWxDN8FzC6IGbS7IjiJgxyWyn4ZEonsXZbF4rZ9UYbFOdWwzzFGs+76ZOTKh/mYeOiZ2m2W2lXO77r+8OU5jzVraW3mVKLaxE0rb/8AYDm48hnygo2632lNjgZj6PqPVTmxqUd3kMbcZV4OefQCaMKCpQ1TNYuCjqsqOwjVX2h7Ki3equDRpOpAmANbfFZ+3u1FOk0ikRVqBxZujJhAmXmMuQmYXAY/bFSq4F7jvQZORvmJzIstYY/LJlKjrcb2mpNp/u2kvMxJs06Fw3TxWVtPto+owNaIfB3yIg5ZQJGWQOq5eo+Tnb0TA2Ljz68Ft10Z3Zos2rVA3A87pu5pAIN5gkifKFWrYpz8w1rRlDRp1UQgWuSeqbUPdix69Lp2xEr65mTAMQIFyB6QoW4h0ucbnIA5RwCje4m/h0CLk3sBkNOKmwHe1cQYN4vzTW1AIibJH3zEFG8ATGXH5pDLeGxbmn3QQTJa4FzS4G0tGf5lbmE2o19VlR9NgLmySAd32jd4XAJcTuxmdAuYjwkHmrOHxBDmEmACLxO6BrAEnMppgdttXBNqRVpFjmOaS5zXTBGc718yPqYxWrR2GQ+i5oqfvAXOjdAcHAgfuzYFpDhpIgjhOcBCbOLURpjkiEIOYEIQgBChCEAPoVd05SkrVN4zEJiRIuwSoSIEKkSpEACEJUAZ/aL+MxX2rEfevWYc1pdov4zFfasR969UHhV4PTFT8C6KjCdHtPk4JjUEJgz07Ym3WxXoG7SwOA6yCPMf9yOwHabfb+r1HHeYYZObqYs083NFjxELgOz+I3KwJNi1zT5T8WhVcS7drOLCRDyWkGCNQQdFW/pk7T3jaGH3DkL3tfyWD2i2v+rUg+Jk7o6wT8lPsDFuq4Wk+o4ucWiSTfIZrzLbuPdUrVO8XM9o9zQTIuYFugCweNb2aKX1KFZ5JdpvOLiMrmc+kquZTnHgEluUceaskdyOel/SE32cHjkUrSIMRlbWw4JTFjn6T0TENaJJtbU5qN5EfhITw7rHO0qPevokxig215fWqQ3PhJ+XilEdOqWRFrjmL9EAMLfV314JjjBMQQimCTbTwSuGWXE5KRg4cfzTqVhbQa/XJMAnMxwtwUjXbpludjCAN7Z0h7XNpioRZ43osRAaR/K6xgxq2QRK09rA+0JtBuACHQOot5LlsJid15eQ0tMb7ZAlsguDRxO7nBzPFdi/2dalvgNpwbAxT3gQCN1upnh14xS5Ms8N0eDKCRK5sfL61TmNQefQxCc8JiBAkKEJDQiEIQUCEiVAAkQhAAlSIQBT7RD/AFeK+1Yj756z4Wh2h/i8V9qxH3z1RCo9MjapCLJrgntQBCmg3T4V/YOzzWrNaBaQXdApA9AY99HAbze65tOZtoIsvOHHzXpPbNgbgy0Ei7crTBFl5o519L5Ii75BquAc3im2Np6W06px4ETx0THSbQPiY4piHC4gzzMW6JHt/py4oA5nmSeGicyx8I1HUpiI3CBJz536CdFGHEjK51+Sle06Eyck0usJ45aQEhjDYieOX4pzn38pjzvOqbuSZi0kzr5JwabmPllqkAxomfryTGyI6yptPQ/JDKXKwuTzhSMjdew6jRD+6Bx1MJ9VmQStomCc4mPxQOiWlSgb8gtyMZ30hw1E5cFu4eqGlrHPc2gSHgOaN8FrwN1xzMQJ3YFwLSudpE7sAkSJ8Rl0uFtYJ3tgQ8sB7sBxaLtEAwb/ACvFrRSYjV2pR3Xd33TO7YiBnkeqpgrXrMY6j+7/AJG7rtIDTAJGl+fhZY6bPPzR2yAlIhCDECkSwkISGIhIhBQJUiEACEIQAShJCVAFTtB/F4r7ViPvnqjC1dq4N1XG4lrBJ/WcR989TN7L4j+j1VdLk9MxISgLZf2axA/k9U/C9l67zBbujiUtyAwqNBz3BrRJOS9P7I7DGHZLvfNyVJsLsxTw43j3n6krc3VjOV8IuK8s57t6ycMf9zfKbrzGP85eS9L7ek+w6kA5RH+fivN3UrTkNTp09D5LSHREuxhMHPoNEPPHxSACPNFgPRUIe7SGi+QN0yM9TlJsoy5PpAusEnJDUW+hwYSIabzHEnkmNomTANrXXQ7O7NFwG+fBdFs7YlOnk0Fc09TFdHVDSyffBxmHwFR9gwzx3fSStCj2bqWmM8s/Ndy2kAMoCcMLPJYvUTfR0R0kF2ceeysXdUjlAjLqlpdm2kzvzOeS7AYIc0ns93hHh+Cj5Z+zT4Ma8HNO7MU4jeA6Ouqz+yoAMOLhwFvMhdc+nwAjoClpUpMwOosfJCyTXkHhg/Bwz+zlQN7nePCIIzyvzWTjMK6kQHNI4O58+C9MdnEjoRfxVLaeDbVBaRmD9ei1jnfkwyaZfyc1sLbTabSXiXugb286d2/ODrmpsfhN12Y3XXDoMXvmBnfRYNbD7oJaI70SYJaW8znlbotd2L9swOjIAajjIjLQERxXbGVo8vUQ+v8AhASklCQoPPFlIShNKBpBKE2U5IqglKmwlKYAiUkoQFCyhIhIDsNu7E9hi/b0/wCbEVC/o97ifiurptkA8l6Q7ZFA2NGmbk3Y03Jkm44pHbHoH/4mDoI+C1z5YzVRVHfjjKPZ517NRwvQKvZugcg5vRx+cqpU7I0zk9467p+QXK4mykcZKdTXUVex/wDTV82/MFQDsjUH87PNw+SVMLR5z28aP1c9Wx55/Fea1nndAzgWHCfhcyva/wBJXZj2eAqVXPEsLIABuXODYy5rxCs86GFtHhEPljXPH5BRG8/XgntZvEA+C29n7M7ry7MFmfAz6KZSKUShs/AF5Ei31ddVgdlMbBjxUGDw+68DiMvrr6LcpMAhcWWTbo78MIpWWsMyFcYzXzUDG2lWW9FlR0WNKWeSmFEobSJT2huREaZ0JUrKc/nMpLDWeaioPcHWnmm0NNErmwL/AA5qtUpwZvIyKuYolwH+4T9eCr1AZIItmEgbKVSuZnXzS0ydVLUognvR14KGvR3ciqoz3HIYzCSavJzidQRJ8jzUGABFEgkmXkjgBy6n4LqHYTvGACSXNIP9w15Ex6rAxtAsIboLD68Qu7F0ePq5UmVEqUppWh5oFNITgEiAQBqEqRAxEIQgYQiEIQAISoQFH1chczS2i8VTvuduhzhA0EroKeJYRIcCFDVHpkyFC/FsAkvaPFZWI7RMHutnmTHokBtoXL1e1B0a0eZ+aqv7TvMy4Do1FjplL9NmK3Nnbv8A9lam3waHPP8A4r503C5wAvJgeK9h/STtCvisMKdnxUa8ANAcLESIF7E+vhwXZ7YT21DUqt3QwFwBNy6LW0hG5UG19mc3A7rmzcRJ9DHk5vmunbS7o47kHnnunyB81Eyg10W7rgBI/lcBEnkRHqr9RoBjg1rZ8ACTwuk0UmVpG806+7+K16Y9fisim2XyRFyY4Stdv5rjy/tR3YV9S1TCsOeBlr6eCoySYvkoNo7RZQgvdn7rdTb6ukjRlrE4hw938vVUS/EOPeO6OORPIcFkV+0bj7vhbLqSD5wsvE7Qql5ku7p95r3OaebZABHgqp9kcN0d5garWWefjdbbKlMi0XXneCquqwSZEdL811OzWTAk5BZNs2UUdPRwzYvCp43EsAOUCZmIHUqlXxpbIm0QVzW1Nqb3cNN5JN92A3zN/RMKsuYytSrWbWaDmNBbSTZWMNhnbpGetsjyXObrd8CPZsiS40Pakn+n3h5yrmy9oGm9oDTuPgPhu6BP9snK1x6q/HZnSvhM0azAH/8ASPS4K5HGE77pzkz+a7fFUZqCCCDl4xmuQ2wxgquDN43Nzw0tHzXZhf1PH/IKmUU1KUgWp5opTUpSFA0IhCVAxEIQgBJQlQgYkJUIQB6Hj/0gt/WqlJrD3a1SmSeLXlp+C3cNt14cW6OEheLbdeRjcSRmMViD/wDs9elbAxQq0mO1hdWGEZ4pe0d05NSXo6B+JccyonVCUxxlOYF51nRQ1zio5JUzinNCXYdGJtjHCl1P19dVn0sSajJ0It/hSdr6V2O5x9eih2c+KY6WXNKbjJnfDGpY0ythKZa6M5mx4C/4+abinBoLr/zCeVuHRSiq51UQI1uQDnAtnkn4nDlwyseHgCV0wbaOTIkmQbP90b2eXgr7TPNU2CLcPRWsLmFyyvcdsEtpK/C1I7hi15v5KCnh2tMvaSSBLnS4+Oo6LZpVLGMwNT6K3SpAtu3TLTwSfJpFGA6lSj3h9dQsvGYIPMMBd6Dy1XV1MC06KpVbuZW6aKS1EzcDs3cgTpfqt/Z2G3blZlDFSY1W1QFgqiuSWVsaBvclj1sDrnrHGVvYqjKoup7usXt1KqS9EorYHC0iILnMIMxJ9bqPabGtH7p7XvNm8BNiSW8M0/E4Qe9eYgg/Vk6jhoLbxfjpGSys02lfD4U0gC7dLiQXOA97Qmy5faFXecTAvebzfQ3jyC7vGUQW9HA9ePxXBY73yCILTu/8bZaZLu07uJ4f5NVJFdCVIug8oRIlSFA0IhCEDBCEIAEIQgAQhCBlLtEf9ZivtWI++evYP0bbCw78ID7eahE7oc0bs6bsSvHu0X8ZivtWI++euh7CbV9k6AYM+YXRplb23Vnbl4VnpVRm6S06GEwlNe4uO9xQ5cWWG2bj6OiLtJjolTMZZVN6E4V1mmU1ZDtnCtqU3NPCx4Fc1hmkUReC0lpJAtzAXVvusHH0zScSG7zHEEiddY+PgVlkX9HTgnX1ZU2SxocS0SciXGdNBK3HUgGgnRnx5+SzMBh2EktJDicjoDrC2y0GR/c1t+GfzWmF2ic6pmDXw26Bz+AGXqjCNANpzI68SfRaWKobzjOQBJPHek/L4JjsDu3ix9Z4dVOSDu0XjyKqYoaQOBzA68fVaFKqc1Xo0CZM2mJym8GOWUdVZ9kR04dRb0v/AIWDi0jphNNkxpSIOXlYqjj8MA22cZ/BaLals9FRqO33RNsj14KTdsyNj0N0Eu94m9shoFsxkRxVTEgskt1zt6hY78fUpPBJe9uZacxzafHI2V8rgyddnXBtrqlVw2+4NAsL+i0dkYhlZgcDPhBEZgg5FZe0tuU21C2h3yO65093e4DUxrCOx2kiX9RMwbx8OasNwqqbPxDplxJJuePktoAfNQ0NMy6uFmG6mQORzg+IF1wfaCn+9ef7j5E/4/5L1ChSDj0uOc2zXnvbTD+zxNbg4Mi0Xsbf8T5ru06qJ4n5F7mc4kQkXQeSKmlKU1IaBKkQgYISJZQAFIhCBhKEQhAyl2j/AIzFfasR989R7JrblVp5qXtH/GYr7ViPvnqnhae89oykgK8bakqPQl0z3DZ/7yiHC9k3eUWyMG6jTaA6QQrDwjXSi8nHfkMCajyRFNIUoYgthcVG1jWhMxGHD7Gcx/lTMqBSuNkDM1uzRTqEm8AwcpkEAxoc/JXsOyWjiTPmkrNLojMGTzUmDJIANtI67ycI0+OjSc7jz2FTDzA6DqTuj0sFLiKYN+Ex0EkkfWqfUd3rcR5mT+Cc9sg9MuX+VqYJkWGowPHzIFyeV59NUzFg5n6kyfh5A8VeYDENuYN9MxPoB5KhtE2dFwGuAPNxE+hWORcHThlyZlTEF3dZxz+unqpWUS2Wi8XceH80dclKKJp0hECA573WkCMyfA9Fn43tGGnda2LtgyBLiSPAWOhiOMKY40lyXPNJukWnAl4YJLjM2gQPr4rNNEupkxJzBtcAWMcR8uiBtIuh5BnM57pJEZ9FIMY90Q2w0DmibnhyhJ14NIQlLsqbzWQ3vNkkOG8QHSbF0RvaZjipKGGb3d0BlyR3e4CBqJy/NW/an+amT1I+s0DEuJ7tMC+ZeR6AZKbNHgvyWMDUkgSNDw48uoK2A1wDesLl8fjCypTL2tILoJAuNPEfWi6vCwWgjhMaQNB6+SulJHPucJUXcJRsNP8AJPwPovNu31YPxJjIWA8gT5g+S9PxDopzxb8vzXjXaB84ipyO74j3v+4k+K6YI8vVytGcUhQUkrQ4KApEEpJSGgQguSSgdCpESklAxUJJRKBULKEkoQOmVe0f8ZivtWI++embIaDVbPFSdov4vFfasR989M2MyarQeK0w/ujvn+rPZ6T5pMIM2HwSEqts21IN4KwCp10azMrA/oh7UyqpWBK6nK5KNbKjSrAKj9nCnwmFe/3GFw4xbxcbBCQWJRolxsYgJzXbt+VvAH5z5oxZNM7siYl/wAHHMX5qKu+w4cuAjJbRjSM3K2PL++ee7HldaLWznzHKxG76FZeHaXFvPdHqG/it9tECDrBIHMxY+UeKEgsrU29x0abxHyVTaFOAejfJgy8yB5rTwLQW8pgdI/L0VbadLvAcbR0G98PUKGjSMqZlNn2e6LzmTllDWx0g+i5fF7N77S68GG8xyHqu9oYSQJ/3+ZP5eY4KriNnAvJgH4zMxy0UuHBayc2cw3BxvPkhgBPI8LZnJWWUC0AlvkYi5/D0XQO2WXADhd1tTE/DyCMXg2kgWj3jxge6BwECeFlLxo0WeS6M3D0Zjum41P19BLWfAIawA+YstKph/dbq4EnSAZPXQeidiaAG6T0I52/D0SUEN6ibMJuGJcCbgjycI1+suS6HYtKGxERNvOfiVHhqHiCZ62uOtitHDU90xx/FWkYSlZLUoy0DOASBz4Lz3b3ZEuqOqCQHXBA0FoIORsL/AEfSW5/WsLD7Y4h9GkalNu8LTdobn7znOIDQBrOq0izDJFS7PO/2UdxR+yTuKbie2pabtnmHNcP+TTDuoVd/bv8AsKrciPhXotDsoeKP2TPFUD24d/QmO7cP/p9UbkP4V6NMdkuaX9khxWT+2z/6fVNPbep/T6pbkNY16NodkxxR+yQ4rCPbar/SPNN/bWr/AEjzT3IPiXo6Edk28U8dlWcVzR7aVuAUf7ZVuARuQfGvR1n7LM4oXJ/thX5IRuQfGvRn9ov4vFfasR989VcFU3XtdwIVvtCP9XiftWI++eqAWkXTTG1aPZtnGWtPFoVipZZPZ8uqUaRYC4xkASfILqqOwKr4Lopji43j/aLrX8hFuaa9Ead/Xky6TlewuEqVDDGk8Tk0dStnDbGo08/3h4kwJvk0fOVPi8QbbptNgAABlouaGFvs1lkXgrYbZlOlepL3WtB3fDj4pu09uNaA1nvEZWtpAByJUVbagFjE8BfQjJt1ivqmpWcbwOs2tAnI2W2xRRlubGvbJ33HugyZ/mPI/wBIBjnJ5pMRLweE+Qv6pMQ8ucBoD65T0GQU72RA4hthwz+CljRb2VShoJzyHIcfRacjI20B66rOdUiPTrf81ZxHeYCLGRPnHrPqoZSJsGIEHPXzjLxTcbTlzT/v8CGwD5D1SUnExN3QQeZHPjIlWHDekcRY9WzP1xUMtElNu60dGzzMBJQpwAXZkb3nJnrf1KVx3ncpty7oHxJUjxMnlHQCfySsCtUdMCwAuRo0C/iY15qDDYe8uzdJM6zFvgrLGSDfiPCXH4WUlVkXygT0mxHXNIZn4dm+Wu13pP8A1AkT0sl2rSkgDSfEloPzHkrNCkRI13mEdYAA9Cn4hnvHSTHgAIHUx5pDsp4KnnyIIPgI+PxWk1mvX8vrkquEYQ09AB1vf1atJjLcoP18UgZBSbmDx+BTMdSa5kOAcDNjbjOYOhNiFZeI11+adUote2CY1JHMET5FWiWfP/abZ1MPcKIDd10Oa72dJzTcXbIaRaxaNDOa5upTAMAzxOk8uS9d7a/o6xNZxq4YsqyGAtB3H90OuAbE97jkvNtpbFr4cxXpPpk6OaR65eqmXBUeTILUbqsiklNAqbRVMrFqbuq0cOUNoGUbkFMqliNxXXYdRupHgi0G1lXcStYrDaZSexcTYHyTsVEO6hddgf0eY6rTbUbTADhI3nQY5jRCra/QrXsqu2DWxmPxNLDtDnfrOJJlzWgAVn3JJ+C77Y36JaNIB+OqmoRc06e82n0L/fdrlupULpS5MWzvMK6nQYGYek1jAI7oa1v/ALE9Qs3aO036FrZzsXf+vBCFrFEMyjj3TBc8zYid1uosBfjqUxmJac2g5397Of6kIWtIiydrt2IMSOl5yt0VTD911RxMk36CIEevohCyydFRI6PdZvn6i5t9ap2BxEknjujncTJ8vVCFgWaOKYYEcPh9DyT8PV0Osj655+SEKGUiw1/f8j+I9Vae/dIPCAfFCFmy0G9fqPhf4fBWGukc/wAvxSIUFEFR97f1tb/5SfOfNaFdunOfQx9ckIVIQzBtm/8AdPj7g+uSTGMHcaMpFR3hJ+uiEIAhbcnqR03QJ9fitBw3R0b9fBCEhlcCw4lMpuvHL5x8kIVIlmC7b25V3WHduQG97KTunhcQcx4ZLosLtNmIYW1Gh7TYtc0EHqDZCF1bVRlZgbW/Rzg68upD2DuDZNP/AIaeC5nHdiThzDwL5EGQfmhCxlBFqTM2r2ZakpdmmgoQo2ovcy07s406Id2YYdAhCe1CtjB2WYNAt7YHZylTPtXtB3T3R/dxKELTHBORE5NI6X9dcchbS8emiRCF1bUcx//Z"/>
          <p:cNvSpPr>
            <a:spLocks noChangeAspect="1" noChangeArrowheads="1"/>
          </p:cNvSpPr>
          <p:nvPr/>
        </p:nvSpPr>
        <p:spPr bwMode="auto">
          <a:xfrm>
            <a:off x="189904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img.dunyanews.tv/news/2013/June/06-25-13/video_first_images/180217_62296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371" y="2057401"/>
            <a:ext cx="6464492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is WEALTHY?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col.stb.s-msn.com/i/D8/94672852FA35B21667626A2DCF71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86" y="1447800"/>
            <a:ext cx="5022771" cy="4114800"/>
          </a:xfrm>
          <a:prstGeom prst="rect">
            <a:avLst/>
          </a:prstGeom>
          <a:noFill/>
        </p:spPr>
      </p:pic>
      <p:pic>
        <p:nvPicPr>
          <p:cNvPr id="16392" name="Picture 8" descr="http://latimesblogs.latimes.com/.a/6a00d8341c630a53ef0120a7656d38970b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842" y="1447800"/>
            <a:ext cx="564809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is HEALTHY:?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img1.wikia.nocookie.net/__cb20130320161649/best3on3fightinggameever/images/9/97/Jin_Kaza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028" y="1295400"/>
            <a:ext cx="4464685" cy="4876800"/>
          </a:xfrm>
          <a:prstGeom prst="rect">
            <a:avLst/>
          </a:prstGeom>
          <a:noFill/>
        </p:spPr>
      </p:pic>
      <p:pic>
        <p:nvPicPr>
          <p:cNvPr id="5" name="Picture 6" descr="http://ayay.co.uk/backgrounds/fighting_games/tekken_6/jin-kazama.jpg"/>
          <p:cNvPicPr>
            <a:picLocks noChangeAspect="1" noChangeArrowheads="1"/>
          </p:cNvPicPr>
          <p:nvPr/>
        </p:nvPicPr>
        <p:blipFill>
          <a:blip r:embed="rId3"/>
          <a:srcRect r="22500"/>
          <a:stretch>
            <a:fillRect/>
          </a:stretch>
        </p:blipFill>
        <p:spPr bwMode="auto">
          <a:xfrm>
            <a:off x="279043" y="1295400"/>
            <a:ext cx="576688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Everybody gets the DREAM JOB?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unsr.ro/wp-content/uploads/2014/05/car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28801"/>
            <a:ext cx="1101056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DRUG ABUSE problem?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projectknow.com/wp-content/uploads/teen-drug-ab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257" y="1600200"/>
            <a:ext cx="4092628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DISCRIMINATION?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gcsereligiousstudies.com/uploads/1/8/6/6/18661522/157295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342" y="2057401"/>
            <a:ext cx="5580857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1648</TotalTime>
  <Words>346</Words>
  <Application>Microsoft Office PowerPoint</Application>
  <PresentationFormat>Custom</PresentationFormat>
  <Paragraphs>72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Gill Sans MT</vt:lpstr>
      <vt:lpstr>Majalla UI</vt:lpstr>
      <vt:lpstr>Verdana</vt:lpstr>
      <vt:lpstr>Wingdings 2</vt:lpstr>
      <vt:lpstr>Solstice</vt:lpstr>
      <vt:lpstr>Introduction to Social Work</vt:lpstr>
      <vt:lpstr>Imagine a society where </vt:lpstr>
      <vt:lpstr>Everybody is YOUNG?</vt:lpstr>
      <vt:lpstr>Nobody is OLD? </vt:lpstr>
      <vt:lpstr>Everybody is WEALTHY? </vt:lpstr>
      <vt:lpstr>Everybody is HEALTHY:? </vt:lpstr>
      <vt:lpstr>Everybody gets the DREAM JOB? </vt:lpstr>
      <vt:lpstr>No DRUG ABUSE problem? </vt:lpstr>
      <vt:lpstr>No DISCRIMINATION? </vt:lpstr>
      <vt:lpstr>No CRIME? </vt:lpstr>
      <vt:lpstr>No MENTAL HEALTH Problems?</vt:lpstr>
      <vt:lpstr>No POVERTY? </vt:lpstr>
      <vt:lpstr>No!</vt:lpstr>
      <vt:lpstr>Do you feel concerned when </vt:lpstr>
      <vt:lpstr>You see people beg in the street? </vt:lpstr>
      <vt:lpstr>Children do not go to school and work as a labour?</vt:lpstr>
      <vt:lpstr>Poor go untreated because health care is not AFFORDABLE? </vt:lpstr>
      <vt:lpstr>When you see domestic violence? </vt:lpstr>
      <vt:lpstr>If yes then </vt:lpstr>
      <vt:lpstr>PowerPoint Presentation</vt:lpstr>
      <vt:lpstr>Definition by  IFSW and IFSSW</vt:lpstr>
      <vt:lpstr>Social Work Profession </vt:lpstr>
      <vt:lpstr>PowerPoint Presentation</vt:lpstr>
      <vt:lpstr>Utilizing Theories </vt:lpstr>
      <vt:lpstr>Interaction 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</dc:creator>
  <cp:lastModifiedBy>Dr. Javaria</cp:lastModifiedBy>
  <cp:revision>16</cp:revision>
  <dcterms:created xsi:type="dcterms:W3CDTF">2014-10-12T16:37:37Z</dcterms:created>
  <dcterms:modified xsi:type="dcterms:W3CDTF">2020-04-06T14:25:21Z</dcterms:modified>
</cp:coreProperties>
</file>